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9" r:id="rId7"/>
    <p:sldId id="264" r:id="rId8"/>
    <p:sldId id="274" r:id="rId9"/>
    <p:sldId id="273" r:id="rId10"/>
    <p:sldId id="272" r:id="rId11"/>
    <p:sldId id="277" r:id="rId12"/>
    <p:sldId id="278" r:id="rId13"/>
    <p:sldId id="276" r:id="rId14"/>
    <p:sldId id="275" r:id="rId15"/>
    <p:sldId id="271" r:id="rId16"/>
    <p:sldId id="279" r:id="rId17"/>
    <p:sldId id="270" r:id="rId18"/>
    <p:sldId id="261" r:id="rId19"/>
    <p:sldId id="262" r:id="rId2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87" d="100"/>
          <a:sy n="87" d="100"/>
        </p:scale>
        <p:origin x="-147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11" name="10 Marcador de número de diapositiva"/>
          <p:cNvSpPr>
            <a:spLocks noGrp="1"/>
          </p:cNvSpPr>
          <p:nvPr>
            <p:ph type="sldNum" sz="quarter" idx="12"/>
          </p:nvPr>
        </p:nvSpPr>
        <p:spPr/>
        <p:txBody>
          <a:bodyPr/>
          <a:lstStyle>
            <a:extLst/>
          </a:lstStyle>
          <a:p>
            <a:fld id="{F25A3A68-A6DB-414C-8290-F14C35A901D3}"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7280884-574E-4737-A362-CDED7D01435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49B8557-D429-4469-B191-D5AF7615DB7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6E55D93-5156-4455-B46C-F320A934F8D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0CD7A96-3D3C-4670-9EFB-C64C70E47DFF}"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96F0303A-AFE1-42AD-9A7D-1FA0B1335EDE}"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BECEFBB0-7EC2-47CE-BD99-32720D1547F2}"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78ADCC2B-09D5-4F9C-BE37-5C0E6F1E2CA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932FA70A-03B8-42B1-A102-34CD73A5D120}"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64947BC2-8B3A-4710-A925-E30EBFF3B66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20B84733-5A86-4C99-BFE1-890CAF7E5562}" type="slidenum">
              <a:rPr lang="es-ES" smtClean="0"/>
              <a:pPr/>
              <a:t>‹Nº›</a:t>
            </a:fld>
            <a:endParaRPr lang="es-ES"/>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endParaRPr lang="es-ES"/>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ES"/>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D6DC9-8D55-4F7F-BA43-BA3E7808B46B}"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s-ES" dirty="0"/>
              <a:t>CONCEPTOS BÁSICOS </a:t>
            </a:r>
            <a:br>
              <a:rPr lang="es-ES" dirty="0"/>
            </a:br>
            <a:r>
              <a:rPr lang="es-ES" dirty="0"/>
              <a:t>DE CALIDAD</a:t>
            </a:r>
          </a:p>
        </p:txBody>
      </p:sp>
      <p:sp>
        <p:nvSpPr>
          <p:cNvPr id="2051" name="Rectangle 3"/>
          <p:cNvSpPr>
            <a:spLocks noGrp="1" noChangeArrowheads="1"/>
          </p:cNvSpPr>
          <p:nvPr>
            <p:ph type="subTitle" idx="1"/>
          </p:nvPr>
        </p:nvSpPr>
        <p:spPr/>
        <p:txBody>
          <a:bodyPr/>
          <a:lstStyle/>
          <a:p>
            <a:endParaRPr lang="es-MX"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normAutofit fontScale="90000"/>
          </a:bodyPr>
          <a:lstStyle/>
          <a:p>
            <a:pPr algn="ctr"/>
            <a:r>
              <a:rPr lang="es-MX" dirty="0"/>
              <a:t>Determinar las necesidades </a:t>
            </a:r>
            <a:r>
              <a:rPr lang="es-MX" dirty="0" smtClean="0"/>
              <a:t/>
            </a:r>
            <a:br>
              <a:rPr lang="es-MX" dirty="0" smtClean="0"/>
            </a:br>
            <a:r>
              <a:rPr lang="es-MX" dirty="0" smtClean="0"/>
              <a:t>de </a:t>
            </a:r>
            <a:r>
              <a:rPr lang="es-MX" dirty="0"/>
              <a:t>los clientes</a:t>
            </a:r>
          </a:p>
        </p:txBody>
      </p:sp>
      <p:sp>
        <p:nvSpPr>
          <p:cNvPr id="3" name="2 Marcador de contenido"/>
          <p:cNvSpPr>
            <a:spLocks noGrp="1"/>
          </p:cNvSpPr>
          <p:nvPr>
            <p:ph idx="1"/>
          </p:nvPr>
        </p:nvSpPr>
        <p:spPr>
          <a:xfrm>
            <a:off x="467544" y="1556792"/>
            <a:ext cx="8183880" cy="4896544"/>
          </a:xfrm>
        </p:spPr>
        <p:txBody>
          <a:bodyPr>
            <a:normAutofit/>
          </a:bodyPr>
          <a:lstStyle/>
          <a:p>
            <a:pPr marL="457200" indent="-457200">
              <a:buAutoNum type="arabicPeriod"/>
            </a:pPr>
            <a:r>
              <a:rPr lang="es-MX" sz="2400" b="1" dirty="0" smtClean="0"/>
              <a:t>Las necesidades reales </a:t>
            </a:r>
            <a:r>
              <a:rPr lang="es-MX" sz="2400" dirty="0" smtClean="0"/>
              <a:t>son por los servicios que los productos proporcionan.</a:t>
            </a:r>
          </a:p>
          <a:p>
            <a:pPr marL="457200" indent="-457200">
              <a:buAutoNum type="arabicPeriod"/>
            </a:pPr>
            <a:endParaRPr lang="es-MX" sz="2400" dirty="0"/>
          </a:p>
          <a:p>
            <a:pPr marL="457200" indent="-457200">
              <a:buAutoNum type="arabicPeriod"/>
            </a:pPr>
            <a:r>
              <a:rPr lang="es-MX" sz="2400" dirty="0" smtClean="0"/>
              <a:t>Las necesidades de los clientes </a:t>
            </a:r>
            <a:r>
              <a:rPr lang="es-MX" sz="2400" b="1" dirty="0" smtClean="0"/>
              <a:t>cambian</a:t>
            </a:r>
            <a:r>
              <a:rPr lang="es-MX" sz="2400" dirty="0" smtClean="0"/>
              <a:t> constantemente.</a:t>
            </a:r>
          </a:p>
          <a:p>
            <a:pPr marL="457200" indent="-457200">
              <a:buAutoNum type="arabicPeriod"/>
            </a:pPr>
            <a:endParaRPr lang="es-MX" sz="2400" dirty="0"/>
          </a:p>
          <a:p>
            <a:pPr marL="457200" indent="-457200">
              <a:buAutoNum type="arabicPeriod"/>
            </a:pPr>
            <a:r>
              <a:rPr lang="es-MX" sz="2400" dirty="0" smtClean="0"/>
              <a:t>Las necesidades de los clientes </a:t>
            </a:r>
            <a:r>
              <a:rPr lang="es-MX" sz="2400" b="1" dirty="0" smtClean="0"/>
              <a:t>se cumplen</a:t>
            </a:r>
            <a:r>
              <a:rPr lang="es-MX" sz="2400" dirty="0" smtClean="0"/>
              <a:t> por medio de productos y servicios.</a:t>
            </a:r>
          </a:p>
          <a:p>
            <a:pPr marL="457200" indent="-457200">
              <a:buAutoNum type="arabicPeriod"/>
            </a:pPr>
            <a:endParaRPr lang="es-MX" sz="2400" dirty="0" smtClean="0"/>
          </a:p>
          <a:p>
            <a:pPr marL="457200" indent="-457200">
              <a:buAutoNum type="arabicPeriod"/>
            </a:pPr>
            <a:r>
              <a:rPr lang="es-MX" sz="2400" dirty="0" smtClean="0"/>
              <a:t>Las necesidades de los clientes </a:t>
            </a:r>
            <a:r>
              <a:rPr lang="es-MX" sz="2400" b="1" dirty="0" smtClean="0"/>
              <a:t>deben traducirse </a:t>
            </a:r>
            <a:r>
              <a:rPr lang="es-MX" sz="2400" dirty="0" smtClean="0"/>
              <a:t>al lenguaje de la empresa.</a:t>
            </a:r>
          </a:p>
          <a:p>
            <a:pPr marL="457200" indent="-457200">
              <a:buAutoNum type="arabicPeriod"/>
            </a:pPr>
            <a:endParaRPr lang="es-MX" sz="2400" dirty="0"/>
          </a:p>
          <a:p>
            <a:pPr marL="457200" indent="-457200">
              <a:buAutoNum type="arabicPeriod"/>
            </a:pPr>
            <a:endParaRPr lang="es-MX" sz="2400" dirty="0"/>
          </a:p>
        </p:txBody>
      </p:sp>
    </p:spTree>
    <p:extLst>
      <p:ext uri="{BB962C8B-B14F-4D97-AF65-F5344CB8AC3E}">
        <p14:creationId xmlns:p14="http://schemas.microsoft.com/office/powerpoint/2010/main" val="1134814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lstStyle/>
          <a:p>
            <a:r>
              <a:rPr lang="es-MX" dirty="0" smtClean="0"/>
              <a:t>Como medir la calidad</a:t>
            </a:r>
            <a:endParaRPr lang="es-MX" dirty="0"/>
          </a:p>
        </p:txBody>
      </p:sp>
      <p:sp>
        <p:nvSpPr>
          <p:cNvPr id="3" name="2 Marcador de contenido"/>
          <p:cNvSpPr>
            <a:spLocks noGrp="1"/>
          </p:cNvSpPr>
          <p:nvPr>
            <p:ph idx="1"/>
          </p:nvPr>
        </p:nvSpPr>
        <p:spPr>
          <a:xfrm>
            <a:off x="467544" y="1556792"/>
            <a:ext cx="8183880" cy="4896544"/>
          </a:xfrm>
        </p:spPr>
        <p:txBody>
          <a:bodyPr>
            <a:normAutofit/>
          </a:bodyPr>
          <a:lstStyle/>
          <a:p>
            <a:pPr marL="457200" indent="-457200">
              <a:buAutoNum type="arabicPeriod"/>
            </a:pPr>
            <a:r>
              <a:rPr lang="es-MX" sz="2400" dirty="0" smtClean="0"/>
              <a:t>Una buena calidad de planeación requiere una comunicación precisa entre los clientes y proveedores.</a:t>
            </a:r>
          </a:p>
          <a:p>
            <a:pPr marL="457200" indent="-457200">
              <a:buAutoNum type="arabicPeriod"/>
            </a:pPr>
            <a:r>
              <a:rPr lang="es-MX" sz="2400" dirty="0" smtClean="0"/>
              <a:t>Parte de la información esencial puede ser expresada adecuadamente con palabras.</a:t>
            </a:r>
          </a:p>
          <a:p>
            <a:pPr marL="457200" indent="-457200">
              <a:buAutoNum type="arabicPeriod"/>
            </a:pPr>
            <a:r>
              <a:rPr lang="es-MX" sz="2400" dirty="0"/>
              <a:t>L</a:t>
            </a:r>
            <a:r>
              <a:rPr lang="es-MX" sz="2400" dirty="0" smtClean="0"/>
              <a:t>a sociedad industrial actual demanda mayor precisión y esta se logra mejor con </a:t>
            </a:r>
            <a:r>
              <a:rPr lang="es-MX" sz="2400" b="1" dirty="0" smtClean="0"/>
              <a:t>números</a:t>
            </a:r>
            <a:r>
              <a:rPr lang="es-MX" sz="2400" dirty="0" smtClean="0"/>
              <a:t>, de ahí la necesidad de crear un sistema de medición: una unidad de medición y un sensor.</a:t>
            </a:r>
          </a:p>
          <a:p>
            <a:pPr marL="457200" indent="-457200">
              <a:buAutoNum type="arabicPeriod"/>
            </a:pPr>
            <a:r>
              <a:rPr lang="es-MX" sz="2400" dirty="0" smtClean="0"/>
              <a:t>Aplicado a bienes, los sistemas de  medición de </a:t>
            </a:r>
            <a:r>
              <a:rPr lang="es-MX" sz="2400" dirty="0"/>
              <a:t>las características en general, </a:t>
            </a:r>
            <a:r>
              <a:rPr lang="es-MX" sz="2400" dirty="0" smtClean="0"/>
              <a:t>están bien definidos.</a:t>
            </a:r>
            <a:endParaRPr lang="es-MX" sz="2400" dirty="0"/>
          </a:p>
        </p:txBody>
      </p:sp>
    </p:spTree>
    <p:extLst>
      <p:ext uri="{BB962C8B-B14F-4D97-AF65-F5344CB8AC3E}">
        <p14:creationId xmlns:p14="http://schemas.microsoft.com/office/powerpoint/2010/main" val="2462465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lstStyle/>
          <a:p>
            <a:r>
              <a:rPr lang="es-MX" dirty="0" smtClean="0"/>
              <a:t>Como medir la calidad</a:t>
            </a:r>
            <a:endParaRPr lang="es-MX" dirty="0"/>
          </a:p>
        </p:txBody>
      </p:sp>
      <p:sp>
        <p:nvSpPr>
          <p:cNvPr id="3" name="2 Marcador de contenido"/>
          <p:cNvSpPr>
            <a:spLocks noGrp="1"/>
          </p:cNvSpPr>
          <p:nvPr>
            <p:ph idx="1"/>
          </p:nvPr>
        </p:nvSpPr>
        <p:spPr>
          <a:xfrm>
            <a:off x="467544" y="1556792"/>
            <a:ext cx="8183880" cy="4896544"/>
          </a:xfrm>
        </p:spPr>
        <p:txBody>
          <a:bodyPr>
            <a:normAutofit/>
          </a:bodyPr>
          <a:lstStyle/>
          <a:p>
            <a:pPr marL="457200" indent="-457200">
              <a:buFont typeface="+mj-lt"/>
              <a:buAutoNum type="arabicPeriod" startAt="5"/>
            </a:pPr>
            <a:r>
              <a:rPr lang="es-MX" sz="2400" dirty="0" smtClean="0"/>
              <a:t>Aplicado a servicios, es muy común que el </a:t>
            </a:r>
            <a:r>
              <a:rPr lang="es-MX" sz="2400" b="1" dirty="0" smtClean="0"/>
              <a:t>sensor</a:t>
            </a:r>
            <a:r>
              <a:rPr lang="es-MX" sz="2400" dirty="0" smtClean="0"/>
              <a:t> para medir las características son </a:t>
            </a:r>
            <a:r>
              <a:rPr lang="es-MX" sz="2400" b="1" dirty="0" smtClean="0"/>
              <a:t>humanos</a:t>
            </a:r>
            <a:r>
              <a:rPr lang="es-MX" sz="2400" dirty="0" smtClean="0"/>
              <a:t>.</a:t>
            </a:r>
          </a:p>
          <a:p>
            <a:pPr marL="457200" indent="-457200">
              <a:buFont typeface="+mj-lt"/>
              <a:buAutoNum type="arabicPeriod" startAt="5"/>
            </a:pPr>
            <a:r>
              <a:rPr lang="es-MX" sz="2400" dirty="0" smtClean="0"/>
              <a:t>Ciertas evaluaciones de la calidad se hacen como presencia o ausencia de alguna condición. Se denomina medición </a:t>
            </a:r>
            <a:r>
              <a:rPr lang="es-MX" sz="2400" b="1" dirty="0" smtClean="0"/>
              <a:t>por atributos</a:t>
            </a:r>
            <a:r>
              <a:rPr lang="es-MX" sz="2400" dirty="0" smtClean="0"/>
              <a:t>.</a:t>
            </a:r>
          </a:p>
          <a:p>
            <a:pPr marL="457200" indent="-457200">
              <a:buFont typeface="+mj-lt"/>
              <a:buAutoNum type="arabicPeriod" startAt="5"/>
            </a:pPr>
            <a:r>
              <a:rPr lang="es-MX" sz="2400" dirty="0" smtClean="0"/>
              <a:t>Otras evaluaciones se hacen con un instrumento con una escala graduada. Se les denomina medición </a:t>
            </a:r>
            <a:r>
              <a:rPr lang="es-MX" sz="2400" b="1" dirty="0" smtClean="0"/>
              <a:t>por variables</a:t>
            </a:r>
            <a:r>
              <a:rPr lang="es-MX" sz="2400" dirty="0" smtClean="0"/>
              <a:t>.</a:t>
            </a:r>
          </a:p>
          <a:p>
            <a:pPr marL="457200" indent="-457200">
              <a:buFont typeface="+mj-lt"/>
              <a:buAutoNum type="arabicPeriod" startAt="5"/>
            </a:pPr>
            <a:endParaRPr lang="es-MX" sz="2400" dirty="0"/>
          </a:p>
        </p:txBody>
      </p:sp>
    </p:spTree>
    <p:extLst>
      <p:ext uri="{BB962C8B-B14F-4D97-AF65-F5344CB8AC3E}">
        <p14:creationId xmlns:p14="http://schemas.microsoft.com/office/powerpoint/2010/main" val="1454715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normAutofit fontScale="90000"/>
          </a:bodyPr>
          <a:lstStyle/>
          <a:p>
            <a:pPr algn="ctr"/>
            <a:r>
              <a:rPr lang="es-MX" dirty="0"/>
              <a:t>Desarrollar las características </a:t>
            </a:r>
            <a:r>
              <a:rPr lang="es-MX" dirty="0" smtClean="0"/>
              <a:t/>
            </a:r>
            <a:br>
              <a:rPr lang="es-MX" dirty="0" smtClean="0"/>
            </a:br>
            <a:r>
              <a:rPr lang="es-MX" dirty="0" smtClean="0"/>
              <a:t>del </a:t>
            </a:r>
            <a:r>
              <a:rPr lang="es-MX" dirty="0"/>
              <a:t>producto</a:t>
            </a:r>
          </a:p>
        </p:txBody>
      </p:sp>
      <p:sp>
        <p:nvSpPr>
          <p:cNvPr id="3" name="2 Marcador de contenido"/>
          <p:cNvSpPr>
            <a:spLocks noGrp="1"/>
          </p:cNvSpPr>
          <p:nvPr>
            <p:ph idx="1"/>
          </p:nvPr>
        </p:nvSpPr>
        <p:spPr>
          <a:xfrm>
            <a:off x="467544" y="1556792"/>
            <a:ext cx="8183880" cy="4896544"/>
          </a:xfrm>
        </p:spPr>
        <p:txBody>
          <a:bodyPr>
            <a:normAutofit/>
          </a:bodyPr>
          <a:lstStyle/>
          <a:p>
            <a:pPr marL="457200" indent="-457200">
              <a:buAutoNum type="arabicPeriod"/>
            </a:pPr>
            <a:r>
              <a:rPr lang="es-MX" sz="2400" b="1" dirty="0" smtClean="0"/>
              <a:t>Producto</a:t>
            </a:r>
            <a:r>
              <a:rPr lang="es-MX" sz="2400" dirty="0" smtClean="0"/>
              <a:t> puede ser un </a:t>
            </a:r>
            <a:r>
              <a:rPr lang="es-MX" sz="2400" b="1" dirty="0" smtClean="0"/>
              <a:t>bien o un servicio</a:t>
            </a:r>
            <a:r>
              <a:rPr lang="es-MX" sz="2400" dirty="0" smtClean="0"/>
              <a:t>.</a:t>
            </a:r>
          </a:p>
          <a:p>
            <a:pPr marL="457200" indent="-457200">
              <a:buAutoNum type="arabicPeriod"/>
            </a:pPr>
            <a:r>
              <a:rPr lang="es-MX" sz="2400" b="1" dirty="0" smtClean="0"/>
              <a:t>Desarrollo del producto </a:t>
            </a:r>
            <a:r>
              <a:rPr lang="es-MX" sz="2400" dirty="0" smtClean="0"/>
              <a:t>(</a:t>
            </a:r>
            <a:r>
              <a:rPr lang="es-MX" sz="2400" dirty="0" err="1" smtClean="0"/>
              <a:t>DP</a:t>
            </a:r>
            <a:r>
              <a:rPr lang="es-MX" sz="2400" dirty="0" smtClean="0"/>
              <a:t>)</a:t>
            </a:r>
            <a:r>
              <a:rPr lang="es-MX" sz="2400" b="1" dirty="0" smtClean="0"/>
              <a:t> </a:t>
            </a:r>
            <a:r>
              <a:rPr lang="es-MX" sz="2400" dirty="0" smtClean="0"/>
              <a:t>es el proceso experimental de seleccionar las características del producto que responde a las necesidades del cliente, incluye la investigación de mercado.</a:t>
            </a:r>
          </a:p>
          <a:p>
            <a:pPr marL="457200" indent="-457200">
              <a:buAutoNum type="arabicPeriod"/>
            </a:pPr>
            <a:r>
              <a:rPr lang="es-MX" sz="2400" b="1" dirty="0" smtClean="0"/>
              <a:t>Diseño del producto </a:t>
            </a:r>
            <a:r>
              <a:rPr lang="es-MX" sz="2400" dirty="0" smtClean="0"/>
              <a:t>(</a:t>
            </a:r>
            <a:r>
              <a:rPr lang="es-MX" sz="2400" dirty="0" err="1" smtClean="0"/>
              <a:t>dp</a:t>
            </a:r>
            <a:r>
              <a:rPr lang="es-MX" sz="2400" dirty="0" smtClean="0"/>
              <a:t>) es parte esencial del </a:t>
            </a:r>
            <a:r>
              <a:rPr lang="es-MX" sz="2400" dirty="0" err="1" smtClean="0"/>
              <a:t>DP</a:t>
            </a:r>
            <a:r>
              <a:rPr lang="es-MX" sz="2400" dirty="0" smtClean="0"/>
              <a:t> y es el proceso de definir las características requeridas para cumplir las necesidades del cliente.</a:t>
            </a:r>
          </a:p>
          <a:p>
            <a:pPr marL="457200" indent="-457200">
              <a:buAutoNum type="arabicPeriod"/>
            </a:pPr>
            <a:endParaRPr lang="es-MX" sz="2400" dirty="0"/>
          </a:p>
        </p:txBody>
      </p:sp>
    </p:spTree>
    <p:extLst>
      <p:ext uri="{BB962C8B-B14F-4D97-AF65-F5344CB8AC3E}">
        <p14:creationId xmlns:p14="http://schemas.microsoft.com/office/powerpoint/2010/main" val="24624651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normAutofit fontScale="90000"/>
          </a:bodyPr>
          <a:lstStyle/>
          <a:p>
            <a:pPr algn="ctr"/>
            <a:r>
              <a:rPr lang="es-MX" dirty="0"/>
              <a:t>Desarrollar las características </a:t>
            </a:r>
            <a:r>
              <a:rPr lang="es-MX" dirty="0" smtClean="0"/>
              <a:t/>
            </a:r>
            <a:br>
              <a:rPr lang="es-MX" dirty="0" smtClean="0"/>
            </a:br>
            <a:r>
              <a:rPr lang="es-MX" dirty="0" smtClean="0"/>
              <a:t>del </a:t>
            </a:r>
            <a:r>
              <a:rPr lang="es-MX" dirty="0"/>
              <a:t>producto</a:t>
            </a:r>
          </a:p>
        </p:txBody>
      </p:sp>
      <p:sp>
        <p:nvSpPr>
          <p:cNvPr id="3" name="2 Marcador de contenido"/>
          <p:cNvSpPr>
            <a:spLocks noGrp="1"/>
          </p:cNvSpPr>
          <p:nvPr>
            <p:ph idx="1"/>
          </p:nvPr>
        </p:nvSpPr>
        <p:spPr>
          <a:xfrm>
            <a:off x="467544" y="1556792"/>
            <a:ext cx="8183880" cy="4896544"/>
          </a:xfrm>
        </p:spPr>
        <p:txBody>
          <a:bodyPr>
            <a:normAutofit/>
          </a:bodyPr>
          <a:lstStyle/>
          <a:p>
            <a:pPr marL="457200" indent="-457200">
              <a:buAutoNum type="arabicPeriod"/>
            </a:pPr>
            <a:r>
              <a:rPr lang="es-MX" sz="2400" dirty="0" smtClean="0"/>
              <a:t>Análisis requeridos:</a:t>
            </a:r>
          </a:p>
          <a:p>
            <a:pPr marL="457200" indent="-457200">
              <a:buAutoNum type="arabicPeriod"/>
            </a:pPr>
            <a:endParaRPr lang="es-MX" sz="2400" dirty="0"/>
          </a:p>
          <a:p>
            <a:pPr marL="457200" indent="-457200">
              <a:buAutoNum type="arabicPeriod"/>
            </a:pPr>
            <a:r>
              <a:rPr lang="es-MX" sz="2400" b="1" dirty="0" smtClean="0"/>
              <a:t>Análisis crítico</a:t>
            </a:r>
            <a:r>
              <a:rPr lang="es-MX" sz="2400" dirty="0" smtClean="0"/>
              <a:t>. El propósito es identificar las características “las pocas vitales” que son prioritarias.</a:t>
            </a:r>
          </a:p>
          <a:p>
            <a:pPr marL="457200" indent="-457200">
              <a:buAutoNum type="arabicPeriod"/>
            </a:pPr>
            <a:r>
              <a:rPr lang="es-MX" sz="2400" b="1" dirty="0" smtClean="0"/>
              <a:t>Análisis competitivo</a:t>
            </a:r>
            <a:r>
              <a:rPr lang="es-MX" sz="2400" dirty="0" smtClean="0"/>
              <a:t>. Qué ofrece la competencia que llama la atención del cliente.</a:t>
            </a:r>
          </a:p>
          <a:p>
            <a:pPr marL="457200" indent="-457200">
              <a:buAutoNum type="arabicPeriod"/>
            </a:pPr>
            <a:r>
              <a:rPr lang="es-MX" sz="2400" b="1" dirty="0" smtClean="0"/>
              <a:t>Análisis vendible</a:t>
            </a:r>
            <a:r>
              <a:rPr lang="es-MX" sz="2400" dirty="0" smtClean="0"/>
              <a:t>. Qué características estimulan al cliente para desear comprar el producto.</a:t>
            </a:r>
            <a:endParaRPr lang="es-MX" sz="2400" dirty="0"/>
          </a:p>
        </p:txBody>
      </p:sp>
    </p:spTree>
    <p:extLst>
      <p:ext uri="{BB962C8B-B14F-4D97-AF65-F5344CB8AC3E}">
        <p14:creationId xmlns:p14="http://schemas.microsoft.com/office/powerpoint/2010/main" val="24624651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normAutofit fontScale="90000"/>
          </a:bodyPr>
          <a:lstStyle/>
          <a:p>
            <a:pPr algn="ctr"/>
            <a:r>
              <a:rPr lang="es-MX" dirty="0"/>
              <a:t>Desarrollar las características </a:t>
            </a:r>
            <a:r>
              <a:rPr lang="es-MX" dirty="0" smtClean="0"/>
              <a:t/>
            </a:r>
            <a:br>
              <a:rPr lang="es-MX" dirty="0" smtClean="0"/>
            </a:br>
            <a:r>
              <a:rPr lang="es-MX" dirty="0" smtClean="0"/>
              <a:t>del proceso</a:t>
            </a:r>
            <a:endParaRPr lang="es-MX" dirty="0"/>
          </a:p>
        </p:txBody>
      </p:sp>
      <p:sp>
        <p:nvSpPr>
          <p:cNvPr id="3" name="2 Marcador de contenido"/>
          <p:cNvSpPr>
            <a:spLocks noGrp="1"/>
          </p:cNvSpPr>
          <p:nvPr>
            <p:ph idx="1"/>
          </p:nvPr>
        </p:nvSpPr>
        <p:spPr>
          <a:xfrm>
            <a:off x="467544" y="1556792"/>
            <a:ext cx="8183880" cy="4896544"/>
          </a:xfrm>
        </p:spPr>
        <p:txBody>
          <a:bodyPr>
            <a:normAutofit/>
          </a:bodyPr>
          <a:lstStyle/>
          <a:p>
            <a:pPr marL="457200" indent="-457200">
              <a:buAutoNum type="arabicPeriod"/>
            </a:pPr>
            <a:r>
              <a:rPr lang="es-MX" sz="2400" dirty="0" smtClean="0"/>
              <a:t>Cómo desarrollar los procesos que son capaces de producir las características del producto necesarias para satisfacer las necesidades de los clientes.</a:t>
            </a:r>
          </a:p>
          <a:p>
            <a:pPr marL="457200" indent="-457200">
              <a:buAutoNum type="arabicPeriod"/>
            </a:pPr>
            <a:r>
              <a:rPr lang="es-MX" sz="2400" b="1" dirty="0" smtClean="0"/>
              <a:t>Diseño del proceso</a:t>
            </a:r>
            <a:r>
              <a:rPr lang="es-MX" sz="2400" dirty="0" smtClean="0"/>
              <a:t>. Definición de los medios específicos que deberán utilizar las fuerzas operativas para cumplir con las características y objetivos del producto. Incluye:</a:t>
            </a:r>
          </a:p>
          <a:p>
            <a:pPr>
              <a:buFont typeface="Wingdings" panose="05000000000000000000" pitchFamily="2" charset="2"/>
              <a:buChar char="ü"/>
            </a:pPr>
            <a:r>
              <a:rPr lang="es-MX" sz="2400" dirty="0"/>
              <a:t> </a:t>
            </a:r>
            <a:r>
              <a:rPr lang="es-MX" sz="2400" dirty="0" smtClean="0"/>
              <a:t>   </a:t>
            </a:r>
            <a:r>
              <a:rPr lang="es-MX" sz="1800" dirty="0" smtClean="0"/>
              <a:t>Características del proceso.</a:t>
            </a:r>
          </a:p>
          <a:p>
            <a:pPr>
              <a:buFont typeface="Wingdings" panose="05000000000000000000" pitchFamily="2" charset="2"/>
              <a:buChar char="ü"/>
            </a:pPr>
            <a:r>
              <a:rPr lang="es-MX" sz="1800" dirty="0"/>
              <a:t> </a:t>
            </a:r>
            <a:r>
              <a:rPr lang="es-MX" sz="1800" dirty="0" smtClean="0"/>
              <a:t>     El equipo físico.</a:t>
            </a:r>
          </a:p>
          <a:p>
            <a:pPr>
              <a:buFont typeface="Wingdings" panose="05000000000000000000" pitchFamily="2" charset="2"/>
              <a:buChar char="ü"/>
            </a:pPr>
            <a:r>
              <a:rPr lang="es-MX" sz="1800" dirty="0"/>
              <a:t> </a:t>
            </a:r>
            <a:r>
              <a:rPr lang="es-MX" sz="1800" dirty="0" smtClean="0"/>
              <a:t>     Métodos, procedimientos, etc.</a:t>
            </a:r>
          </a:p>
          <a:p>
            <a:pPr>
              <a:buFont typeface="Wingdings" panose="05000000000000000000" pitchFamily="2" charset="2"/>
              <a:buChar char="ü"/>
            </a:pPr>
            <a:r>
              <a:rPr lang="es-MX" sz="1800" dirty="0"/>
              <a:t> </a:t>
            </a:r>
            <a:r>
              <a:rPr lang="es-MX" sz="1800" dirty="0" smtClean="0"/>
              <a:t>     Información para operar, controlar y mantener el equipo.</a:t>
            </a:r>
          </a:p>
        </p:txBody>
      </p:sp>
    </p:spTree>
    <p:extLst>
      <p:ext uri="{BB962C8B-B14F-4D97-AF65-F5344CB8AC3E}">
        <p14:creationId xmlns:p14="http://schemas.microsoft.com/office/powerpoint/2010/main" val="1134814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normAutofit fontScale="90000"/>
          </a:bodyPr>
          <a:lstStyle/>
          <a:p>
            <a:pPr algn="ctr"/>
            <a:r>
              <a:rPr lang="es-MX" dirty="0" smtClean="0"/>
              <a:t>Desarrollar </a:t>
            </a:r>
            <a:r>
              <a:rPr lang="es-MX" dirty="0"/>
              <a:t>los controles </a:t>
            </a:r>
            <a:r>
              <a:rPr lang="es-MX" dirty="0" smtClean="0"/>
              <a:t/>
            </a:r>
            <a:br>
              <a:rPr lang="es-MX" dirty="0" smtClean="0"/>
            </a:br>
            <a:r>
              <a:rPr lang="es-MX" dirty="0" smtClean="0"/>
              <a:t>del </a:t>
            </a:r>
            <a:r>
              <a:rPr lang="es-MX" dirty="0"/>
              <a:t>proceso</a:t>
            </a:r>
          </a:p>
        </p:txBody>
      </p:sp>
      <p:sp>
        <p:nvSpPr>
          <p:cNvPr id="3" name="2 Marcador de contenido"/>
          <p:cNvSpPr>
            <a:spLocks noGrp="1"/>
          </p:cNvSpPr>
          <p:nvPr>
            <p:ph idx="1"/>
          </p:nvPr>
        </p:nvSpPr>
        <p:spPr>
          <a:xfrm>
            <a:off x="467544" y="1556792"/>
            <a:ext cx="8183880" cy="4896544"/>
          </a:xfrm>
        </p:spPr>
        <p:txBody>
          <a:bodyPr>
            <a:normAutofit/>
          </a:bodyPr>
          <a:lstStyle/>
          <a:p>
            <a:pPr marL="457200" indent="-457200">
              <a:buAutoNum type="arabicPeriod"/>
            </a:pPr>
            <a:r>
              <a:rPr lang="es-MX" sz="2400" dirty="0" smtClean="0"/>
              <a:t>Controles necesarios para que el proceso se mantenga estable para que continuamente cumpla los objetivos de calidad del producto y del proceso.</a:t>
            </a:r>
          </a:p>
          <a:p>
            <a:pPr marL="457200" indent="-457200">
              <a:buAutoNum type="arabicPeriod"/>
            </a:pPr>
            <a:r>
              <a:rPr lang="es-MX" sz="2400" dirty="0" smtClean="0"/>
              <a:t>El diseño de los controles incluye: Evaluación del desempeño actual del proceso, comparación del desempeño actual con los objetivos y tomar acciones respecto a la diferencia.</a:t>
            </a:r>
          </a:p>
          <a:p>
            <a:pPr marL="0" indent="0">
              <a:buNone/>
            </a:pPr>
            <a:endParaRPr lang="es-MX" sz="2400" dirty="0"/>
          </a:p>
        </p:txBody>
      </p:sp>
    </p:spTree>
    <p:extLst>
      <p:ext uri="{BB962C8B-B14F-4D97-AF65-F5344CB8AC3E}">
        <p14:creationId xmlns:p14="http://schemas.microsoft.com/office/powerpoint/2010/main" val="3166754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normAutofit/>
          </a:bodyPr>
          <a:lstStyle/>
          <a:p>
            <a:pPr algn="ctr"/>
            <a:r>
              <a:rPr lang="es-MX" dirty="0" smtClean="0"/>
              <a:t>Etapas del control del proceso</a:t>
            </a:r>
            <a:endParaRPr lang="es-MX" dirty="0"/>
          </a:p>
        </p:txBody>
      </p:sp>
      <p:sp>
        <p:nvSpPr>
          <p:cNvPr id="3" name="2 Marcador de contenido"/>
          <p:cNvSpPr>
            <a:spLocks noGrp="1"/>
          </p:cNvSpPr>
          <p:nvPr>
            <p:ph idx="1"/>
          </p:nvPr>
        </p:nvSpPr>
        <p:spPr>
          <a:xfrm>
            <a:off x="467544" y="1556792"/>
            <a:ext cx="8183880" cy="4896544"/>
          </a:xfrm>
        </p:spPr>
        <p:txBody>
          <a:bodyPr>
            <a:normAutofit lnSpcReduction="10000"/>
          </a:bodyPr>
          <a:lstStyle/>
          <a:p>
            <a:pPr marL="457200" indent="-457200">
              <a:buAutoNum type="arabicPeriod"/>
            </a:pPr>
            <a:r>
              <a:rPr lang="es-MX" sz="2400" b="1" dirty="0" smtClean="0"/>
              <a:t>Arranque del proceso</a:t>
            </a:r>
            <a:r>
              <a:rPr lang="es-MX" sz="2400" dirty="0" smtClean="0"/>
              <a:t>. Se puede iniciar con la producción? Está listos los proveedores? Se cumplen los objetivos respecto a las características del producto y del proceso??</a:t>
            </a:r>
          </a:p>
          <a:p>
            <a:pPr marL="457200" indent="-457200">
              <a:buAutoNum type="arabicPeriod"/>
            </a:pPr>
            <a:r>
              <a:rPr lang="es-MX" sz="2400" b="1" dirty="0" smtClean="0"/>
              <a:t>Operación del proceso</a:t>
            </a:r>
            <a:r>
              <a:rPr lang="es-MX" sz="2400" dirty="0" smtClean="0"/>
              <a:t>. Seguimos produciendo o no? Se cumplen los objetivos del producto y del proceso? Hay cambios significativos reales?</a:t>
            </a:r>
          </a:p>
          <a:p>
            <a:pPr marL="457200" indent="-457200">
              <a:buAutoNum type="arabicPeriod"/>
            </a:pPr>
            <a:r>
              <a:rPr lang="es-MX" sz="2400" b="1" dirty="0" smtClean="0"/>
              <a:t>Producción</a:t>
            </a:r>
            <a:r>
              <a:rPr lang="es-MX" sz="2400" dirty="0" smtClean="0"/>
              <a:t>. Después de producir cierta cantidad de producto, esto se apega a los objetivos?</a:t>
            </a:r>
          </a:p>
          <a:p>
            <a:pPr marL="457200" indent="-457200">
              <a:buAutoNum type="arabicPeriod"/>
            </a:pPr>
            <a:r>
              <a:rPr lang="es-MX" sz="2400" b="1" dirty="0" smtClean="0"/>
              <a:t>Las facilidades</a:t>
            </a:r>
            <a:r>
              <a:rPr lang="es-MX" sz="2400" dirty="0" smtClean="0"/>
              <a:t>. Hay un programa de mantenimiento? Hay capacitación?</a:t>
            </a:r>
            <a:endParaRPr lang="es-MX" sz="2400" dirty="0"/>
          </a:p>
        </p:txBody>
      </p:sp>
    </p:spTree>
    <p:extLst>
      <p:ext uri="{BB962C8B-B14F-4D97-AF65-F5344CB8AC3E}">
        <p14:creationId xmlns:p14="http://schemas.microsoft.com/office/powerpoint/2010/main" val="1134814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lstStyle/>
          <a:p>
            <a:r>
              <a:rPr lang="en-US" dirty="0" smtClean="0"/>
              <a:t>Control de la calidad</a:t>
            </a:r>
            <a:endParaRPr lang="es-MX" dirty="0"/>
          </a:p>
        </p:txBody>
      </p:sp>
      <p:sp>
        <p:nvSpPr>
          <p:cNvPr id="3" name="2 Marcador de contenido"/>
          <p:cNvSpPr>
            <a:spLocks noGrp="1"/>
          </p:cNvSpPr>
          <p:nvPr>
            <p:ph idx="1"/>
          </p:nvPr>
        </p:nvSpPr>
        <p:spPr>
          <a:xfrm>
            <a:off x="467544" y="1556792"/>
            <a:ext cx="8183880" cy="4896544"/>
          </a:xfrm>
        </p:spPr>
        <p:txBody>
          <a:bodyPr>
            <a:normAutofit/>
          </a:bodyPr>
          <a:lstStyle/>
          <a:p>
            <a:pPr marL="0" indent="0">
              <a:buNone/>
            </a:pPr>
            <a:r>
              <a:rPr lang="es-MX" sz="2000" dirty="0" smtClean="0"/>
              <a:t>Es el proceso empleado para cumplir con los estándares de manera consistente. </a:t>
            </a:r>
          </a:p>
          <a:p>
            <a:pPr marL="0" indent="0">
              <a:buNone/>
            </a:pPr>
            <a:endParaRPr lang="en-US" sz="2000" dirty="0"/>
          </a:p>
          <a:p>
            <a:pPr marL="0" indent="0">
              <a:buNone/>
            </a:pPr>
            <a:r>
              <a:rPr lang="es-MX" sz="2000" dirty="0" smtClean="0"/>
              <a:t>El proceso de control implica observar el desempeño actual, compararlo con algún estándar y luego tomar medidas si el desempeño observado es significativamente diferente al estándar (</a:t>
            </a:r>
            <a:r>
              <a:rPr lang="es-MX" sz="2000" dirty="0" err="1" smtClean="0"/>
              <a:t>Gryna</a:t>
            </a:r>
            <a:r>
              <a:rPr lang="es-MX" sz="2000" dirty="0" smtClean="0"/>
              <a:t>, </a:t>
            </a:r>
            <a:r>
              <a:rPr lang="es-MX" sz="2000" dirty="0" err="1" smtClean="0"/>
              <a:t>Chua</a:t>
            </a:r>
            <a:r>
              <a:rPr lang="es-MX" sz="2000" dirty="0" smtClean="0"/>
              <a:t> y </a:t>
            </a:r>
            <a:r>
              <a:rPr lang="es-MX" sz="2000" dirty="0" err="1" smtClean="0"/>
              <a:t>Defeo</a:t>
            </a:r>
            <a:r>
              <a:rPr lang="es-MX" sz="2000" dirty="0" smtClean="0"/>
              <a:t>, 2007).</a:t>
            </a:r>
          </a:p>
          <a:p>
            <a:pPr marL="0" indent="0">
              <a:buNone/>
            </a:pPr>
            <a:endParaRPr lang="es-MX" sz="2000" dirty="0"/>
          </a:p>
          <a:p>
            <a:pPr marL="0" indent="0">
              <a:buNone/>
            </a:pPr>
            <a:endParaRPr lang="es-MX" sz="2000" dirty="0" smtClean="0"/>
          </a:p>
          <a:p>
            <a:pPr marL="0" indent="0">
              <a:buNone/>
            </a:pPr>
            <a:endParaRPr lang="es-MX" sz="2000" dirty="0"/>
          </a:p>
          <a:p>
            <a:pPr marL="0" indent="0">
              <a:buNone/>
            </a:pPr>
            <a:endParaRPr lang="es-MX" sz="2000" dirty="0" smtClean="0"/>
          </a:p>
          <a:p>
            <a:pPr marL="0" indent="0">
              <a:buNone/>
            </a:pPr>
            <a:endParaRPr lang="es-MX" sz="2000" dirty="0"/>
          </a:p>
          <a:p>
            <a:pPr marL="0" indent="0">
              <a:buNone/>
            </a:pPr>
            <a:endParaRPr lang="es-MX" sz="1400" dirty="0" smtClean="0"/>
          </a:p>
          <a:p>
            <a:pPr marL="0" indent="0">
              <a:buNone/>
            </a:pPr>
            <a:r>
              <a:rPr lang="es-MX" sz="1400" dirty="0" err="1" smtClean="0"/>
              <a:t>Gryna</a:t>
            </a:r>
            <a:r>
              <a:rPr lang="es-MX" sz="1400" dirty="0" smtClean="0"/>
              <a:t>, F., </a:t>
            </a:r>
            <a:r>
              <a:rPr lang="es-MX" sz="1400" dirty="0" err="1" smtClean="0"/>
              <a:t>Chua</a:t>
            </a:r>
            <a:r>
              <a:rPr lang="es-MX" sz="1400" dirty="0" smtClean="0"/>
              <a:t>, R. y </a:t>
            </a:r>
            <a:r>
              <a:rPr lang="es-MX" sz="1400" dirty="0" err="1" smtClean="0"/>
              <a:t>Defeo</a:t>
            </a:r>
            <a:r>
              <a:rPr lang="es-MX" sz="1400" dirty="0" smtClean="0"/>
              <a:t>, J. (2007). Método Juran. Análisis y planeación de la calidad. 5ª Edición, McGraw Hill Interamericana. México D. F.</a:t>
            </a:r>
            <a:endParaRPr lang="es-MX" sz="1400" dirty="0"/>
          </a:p>
        </p:txBody>
      </p:sp>
    </p:spTree>
    <p:extLst>
      <p:ext uri="{BB962C8B-B14F-4D97-AF65-F5344CB8AC3E}">
        <p14:creationId xmlns:p14="http://schemas.microsoft.com/office/powerpoint/2010/main" val="1790392293"/>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lstStyle/>
          <a:p>
            <a:r>
              <a:rPr lang="en-US" dirty="0" smtClean="0"/>
              <a:t>Control de la calidad</a:t>
            </a:r>
            <a:endParaRPr lang="es-MX" dirty="0"/>
          </a:p>
        </p:txBody>
      </p:sp>
      <p:sp>
        <p:nvSpPr>
          <p:cNvPr id="4" name="3 CuadroTexto"/>
          <p:cNvSpPr txBox="1"/>
          <p:nvPr/>
        </p:nvSpPr>
        <p:spPr>
          <a:xfrm>
            <a:off x="1547664" y="1979548"/>
            <a:ext cx="1440160" cy="369332"/>
          </a:xfrm>
          <a:prstGeom prst="rect">
            <a:avLst/>
          </a:prstGeom>
          <a:noFill/>
          <a:ln>
            <a:solidFill>
              <a:schemeClr val="tx1"/>
            </a:solidFill>
          </a:ln>
        </p:spPr>
        <p:txBody>
          <a:bodyPr wrap="square" rtlCol="0">
            <a:spAutoFit/>
          </a:bodyPr>
          <a:lstStyle/>
          <a:p>
            <a:pPr algn="ctr"/>
            <a:r>
              <a:rPr lang="es-MX" smtClean="0"/>
              <a:t>Proceso</a:t>
            </a:r>
          </a:p>
        </p:txBody>
      </p:sp>
      <p:sp>
        <p:nvSpPr>
          <p:cNvPr id="6" name="5 CuadroTexto"/>
          <p:cNvSpPr txBox="1"/>
          <p:nvPr/>
        </p:nvSpPr>
        <p:spPr>
          <a:xfrm>
            <a:off x="3707904" y="1979548"/>
            <a:ext cx="1440160" cy="369332"/>
          </a:xfrm>
          <a:prstGeom prst="rect">
            <a:avLst/>
          </a:prstGeom>
          <a:noFill/>
          <a:ln>
            <a:solidFill>
              <a:schemeClr val="tx1"/>
            </a:solidFill>
          </a:ln>
        </p:spPr>
        <p:txBody>
          <a:bodyPr wrap="square" rtlCol="0">
            <a:spAutoFit/>
          </a:bodyPr>
          <a:lstStyle/>
          <a:p>
            <a:pPr algn="ctr"/>
            <a:r>
              <a:rPr lang="es-MX" smtClean="0"/>
              <a:t>Sensor</a:t>
            </a:r>
          </a:p>
        </p:txBody>
      </p:sp>
      <p:sp>
        <p:nvSpPr>
          <p:cNvPr id="5" name="4 Marcador de contenido"/>
          <p:cNvSpPr>
            <a:spLocks noGrp="1"/>
          </p:cNvSpPr>
          <p:nvPr>
            <p:ph idx="1"/>
          </p:nvPr>
        </p:nvSpPr>
        <p:spPr>
          <a:xfrm>
            <a:off x="408052" y="6093296"/>
            <a:ext cx="8183880" cy="360040"/>
          </a:xfrm>
        </p:spPr>
        <p:txBody>
          <a:bodyPr>
            <a:normAutofit fontScale="62500" lnSpcReduction="20000"/>
          </a:bodyPr>
          <a:lstStyle/>
          <a:p>
            <a:endParaRPr lang="es-MX" dirty="0"/>
          </a:p>
        </p:txBody>
      </p:sp>
      <p:sp>
        <p:nvSpPr>
          <p:cNvPr id="9" name="8 CuadroTexto"/>
          <p:cNvSpPr txBox="1"/>
          <p:nvPr/>
        </p:nvSpPr>
        <p:spPr>
          <a:xfrm>
            <a:off x="5868144" y="1964669"/>
            <a:ext cx="1440160" cy="369332"/>
          </a:xfrm>
          <a:prstGeom prst="rect">
            <a:avLst/>
          </a:prstGeom>
          <a:noFill/>
          <a:ln>
            <a:solidFill>
              <a:schemeClr val="tx1"/>
            </a:solidFill>
          </a:ln>
        </p:spPr>
        <p:txBody>
          <a:bodyPr wrap="square" rtlCol="0">
            <a:spAutoFit/>
          </a:bodyPr>
          <a:lstStyle/>
          <a:p>
            <a:pPr algn="ctr"/>
            <a:r>
              <a:rPr lang="es-MX" smtClean="0"/>
              <a:t>Objetivo</a:t>
            </a:r>
          </a:p>
        </p:txBody>
      </p:sp>
      <p:sp>
        <p:nvSpPr>
          <p:cNvPr id="10" name="9 CuadroTexto"/>
          <p:cNvSpPr txBox="1"/>
          <p:nvPr/>
        </p:nvSpPr>
        <p:spPr>
          <a:xfrm>
            <a:off x="4860032" y="2996952"/>
            <a:ext cx="1584176" cy="369332"/>
          </a:xfrm>
          <a:prstGeom prst="rect">
            <a:avLst/>
          </a:prstGeom>
          <a:noFill/>
          <a:ln>
            <a:solidFill>
              <a:schemeClr val="tx1"/>
            </a:solidFill>
          </a:ln>
        </p:spPr>
        <p:txBody>
          <a:bodyPr wrap="square" rtlCol="0">
            <a:spAutoFit/>
          </a:bodyPr>
          <a:lstStyle/>
          <a:p>
            <a:pPr algn="ctr"/>
            <a:r>
              <a:rPr lang="en-US" dirty="0" smtClean="0"/>
              <a:t>Arbitro</a:t>
            </a:r>
            <a:endParaRPr lang="es-MX" dirty="0" smtClean="0"/>
          </a:p>
        </p:txBody>
      </p:sp>
      <p:sp>
        <p:nvSpPr>
          <p:cNvPr id="12" name="11 CuadroTexto"/>
          <p:cNvSpPr txBox="1"/>
          <p:nvPr/>
        </p:nvSpPr>
        <p:spPr>
          <a:xfrm>
            <a:off x="1562865" y="3013108"/>
            <a:ext cx="1440160" cy="369332"/>
          </a:xfrm>
          <a:prstGeom prst="rect">
            <a:avLst/>
          </a:prstGeom>
          <a:noFill/>
          <a:ln>
            <a:solidFill>
              <a:schemeClr val="tx1"/>
            </a:solidFill>
          </a:ln>
        </p:spPr>
        <p:txBody>
          <a:bodyPr wrap="square" rtlCol="0">
            <a:spAutoFit/>
          </a:bodyPr>
          <a:lstStyle/>
          <a:p>
            <a:pPr algn="ctr"/>
            <a:r>
              <a:rPr lang="es-MX" smtClean="0"/>
              <a:t>Operador</a:t>
            </a:r>
          </a:p>
        </p:txBody>
      </p:sp>
      <p:cxnSp>
        <p:nvCxnSpPr>
          <p:cNvPr id="11" name="10 Conector recto de flecha"/>
          <p:cNvCxnSpPr>
            <a:stCxn id="4" idx="3"/>
            <a:endCxn id="6" idx="1"/>
          </p:cNvCxnSpPr>
          <p:nvPr/>
        </p:nvCxnSpPr>
        <p:spPr>
          <a:xfrm>
            <a:off x="2987824" y="2164214"/>
            <a:ext cx="7200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a:stCxn id="10" idx="1"/>
            <a:endCxn id="12" idx="3"/>
          </p:cNvCxnSpPr>
          <p:nvPr/>
        </p:nvCxnSpPr>
        <p:spPr>
          <a:xfrm flipH="1">
            <a:off x="3003025" y="3181618"/>
            <a:ext cx="1857007" cy="161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a:stCxn id="6" idx="2"/>
            <a:endCxn id="10" idx="0"/>
          </p:cNvCxnSpPr>
          <p:nvPr/>
        </p:nvCxnSpPr>
        <p:spPr>
          <a:xfrm>
            <a:off x="4427984" y="2348880"/>
            <a:ext cx="122413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a:stCxn id="9" idx="2"/>
            <a:endCxn id="10" idx="0"/>
          </p:cNvCxnSpPr>
          <p:nvPr/>
        </p:nvCxnSpPr>
        <p:spPr>
          <a:xfrm flipH="1">
            <a:off x="5652120" y="2334001"/>
            <a:ext cx="936104" cy="6629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5148064" y="2149335"/>
            <a:ext cx="7200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flipV="1">
            <a:off x="2267744" y="2348880"/>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9" name="28 Grupo"/>
          <p:cNvGrpSpPr/>
          <p:nvPr/>
        </p:nvGrpSpPr>
        <p:grpSpPr>
          <a:xfrm>
            <a:off x="3167844" y="2302086"/>
            <a:ext cx="360040" cy="416126"/>
            <a:chOff x="3167844" y="2302086"/>
            <a:chExt cx="360040" cy="416126"/>
          </a:xfrm>
        </p:grpSpPr>
        <p:sp>
          <p:nvSpPr>
            <p:cNvPr id="27" name="26 Elipse"/>
            <p:cNvSpPr/>
            <p:nvPr/>
          </p:nvSpPr>
          <p:spPr>
            <a:xfrm>
              <a:off x="3167844" y="230208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7 CuadroTexto"/>
            <p:cNvSpPr txBox="1"/>
            <p:nvPr/>
          </p:nvSpPr>
          <p:spPr>
            <a:xfrm>
              <a:off x="3167844" y="2348880"/>
              <a:ext cx="360040" cy="369332"/>
            </a:xfrm>
            <a:prstGeom prst="rect">
              <a:avLst/>
            </a:prstGeom>
            <a:noFill/>
          </p:spPr>
          <p:txBody>
            <a:bodyPr wrap="square" rtlCol="0">
              <a:spAutoFit/>
            </a:bodyPr>
            <a:lstStyle/>
            <a:p>
              <a:r>
                <a:rPr lang="es-MX" smtClean="0"/>
                <a:t>1</a:t>
              </a:r>
              <a:endParaRPr lang="es-MX"/>
            </a:p>
          </p:txBody>
        </p:sp>
      </p:grpSp>
      <p:grpSp>
        <p:nvGrpSpPr>
          <p:cNvPr id="32" name="31 Grupo"/>
          <p:cNvGrpSpPr/>
          <p:nvPr/>
        </p:nvGrpSpPr>
        <p:grpSpPr>
          <a:xfrm>
            <a:off x="3757884" y="3355207"/>
            <a:ext cx="360040" cy="416126"/>
            <a:chOff x="3167844" y="2302086"/>
            <a:chExt cx="360040" cy="416126"/>
          </a:xfrm>
        </p:grpSpPr>
        <p:sp>
          <p:nvSpPr>
            <p:cNvPr id="33" name="32 Elipse"/>
            <p:cNvSpPr/>
            <p:nvPr/>
          </p:nvSpPr>
          <p:spPr>
            <a:xfrm>
              <a:off x="3167844" y="230208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4" name="33 CuadroTexto"/>
            <p:cNvSpPr txBox="1"/>
            <p:nvPr/>
          </p:nvSpPr>
          <p:spPr>
            <a:xfrm>
              <a:off x="3167844" y="2348880"/>
              <a:ext cx="360040" cy="369332"/>
            </a:xfrm>
            <a:prstGeom prst="rect">
              <a:avLst/>
            </a:prstGeom>
            <a:noFill/>
          </p:spPr>
          <p:txBody>
            <a:bodyPr wrap="square" rtlCol="0">
              <a:spAutoFit/>
            </a:bodyPr>
            <a:lstStyle/>
            <a:p>
              <a:r>
                <a:rPr lang="es-MX" smtClean="0"/>
                <a:t>4</a:t>
              </a:r>
              <a:endParaRPr lang="es-MX"/>
            </a:p>
          </p:txBody>
        </p:sp>
      </p:grpSp>
      <p:grpSp>
        <p:nvGrpSpPr>
          <p:cNvPr id="35" name="34 Grupo"/>
          <p:cNvGrpSpPr/>
          <p:nvPr/>
        </p:nvGrpSpPr>
        <p:grpSpPr>
          <a:xfrm>
            <a:off x="6228184" y="2565751"/>
            <a:ext cx="360040" cy="416126"/>
            <a:chOff x="3167844" y="2302086"/>
            <a:chExt cx="360040" cy="416126"/>
          </a:xfrm>
        </p:grpSpPr>
        <p:sp>
          <p:nvSpPr>
            <p:cNvPr id="36" name="35 Elipse"/>
            <p:cNvSpPr/>
            <p:nvPr/>
          </p:nvSpPr>
          <p:spPr>
            <a:xfrm>
              <a:off x="3167844" y="230208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7" name="36 CuadroTexto"/>
            <p:cNvSpPr txBox="1"/>
            <p:nvPr/>
          </p:nvSpPr>
          <p:spPr>
            <a:xfrm>
              <a:off x="3167844" y="2348880"/>
              <a:ext cx="360040" cy="369332"/>
            </a:xfrm>
            <a:prstGeom prst="rect">
              <a:avLst/>
            </a:prstGeom>
            <a:noFill/>
          </p:spPr>
          <p:txBody>
            <a:bodyPr wrap="square" rtlCol="0">
              <a:spAutoFit/>
            </a:bodyPr>
            <a:lstStyle/>
            <a:p>
              <a:r>
                <a:rPr lang="es-MX" smtClean="0"/>
                <a:t>3</a:t>
              </a:r>
              <a:endParaRPr lang="es-MX"/>
            </a:p>
          </p:txBody>
        </p:sp>
      </p:grpSp>
      <p:grpSp>
        <p:nvGrpSpPr>
          <p:cNvPr id="38" name="37 Grupo"/>
          <p:cNvGrpSpPr/>
          <p:nvPr/>
        </p:nvGrpSpPr>
        <p:grpSpPr>
          <a:xfrm>
            <a:off x="4499992" y="2565751"/>
            <a:ext cx="360040" cy="416126"/>
            <a:chOff x="3167844" y="2302086"/>
            <a:chExt cx="360040" cy="416126"/>
          </a:xfrm>
        </p:grpSpPr>
        <p:sp>
          <p:nvSpPr>
            <p:cNvPr id="39" name="38 Elipse"/>
            <p:cNvSpPr/>
            <p:nvPr/>
          </p:nvSpPr>
          <p:spPr>
            <a:xfrm>
              <a:off x="3167844" y="230208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39 CuadroTexto"/>
            <p:cNvSpPr txBox="1"/>
            <p:nvPr/>
          </p:nvSpPr>
          <p:spPr>
            <a:xfrm>
              <a:off x="3167844" y="2348880"/>
              <a:ext cx="360040" cy="369332"/>
            </a:xfrm>
            <a:prstGeom prst="rect">
              <a:avLst/>
            </a:prstGeom>
            <a:noFill/>
          </p:spPr>
          <p:txBody>
            <a:bodyPr wrap="square" rtlCol="0">
              <a:spAutoFit/>
            </a:bodyPr>
            <a:lstStyle/>
            <a:p>
              <a:r>
                <a:rPr lang="es-MX" smtClean="0"/>
                <a:t>2</a:t>
              </a:r>
              <a:endParaRPr lang="es-MX"/>
            </a:p>
          </p:txBody>
        </p:sp>
      </p:grpSp>
      <p:grpSp>
        <p:nvGrpSpPr>
          <p:cNvPr id="41" name="40 Grupo"/>
          <p:cNvGrpSpPr/>
          <p:nvPr/>
        </p:nvGrpSpPr>
        <p:grpSpPr>
          <a:xfrm>
            <a:off x="1835696" y="2542354"/>
            <a:ext cx="360040" cy="416126"/>
            <a:chOff x="3167844" y="2302086"/>
            <a:chExt cx="360040" cy="416126"/>
          </a:xfrm>
        </p:grpSpPr>
        <p:sp>
          <p:nvSpPr>
            <p:cNvPr id="42" name="41 Elipse"/>
            <p:cNvSpPr/>
            <p:nvPr/>
          </p:nvSpPr>
          <p:spPr>
            <a:xfrm>
              <a:off x="3167844" y="230208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42 CuadroTexto"/>
            <p:cNvSpPr txBox="1"/>
            <p:nvPr/>
          </p:nvSpPr>
          <p:spPr>
            <a:xfrm>
              <a:off x="3167844" y="2348880"/>
              <a:ext cx="360040" cy="369332"/>
            </a:xfrm>
            <a:prstGeom prst="rect">
              <a:avLst/>
            </a:prstGeom>
            <a:noFill/>
          </p:spPr>
          <p:txBody>
            <a:bodyPr wrap="square" rtlCol="0">
              <a:spAutoFit/>
            </a:bodyPr>
            <a:lstStyle/>
            <a:p>
              <a:r>
                <a:rPr lang="es-MX" smtClean="0"/>
                <a:t>5</a:t>
              </a:r>
              <a:endParaRPr lang="es-MX"/>
            </a:p>
          </p:txBody>
        </p:sp>
      </p:grpSp>
      <p:sp>
        <p:nvSpPr>
          <p:cNvPr id="30" name="29 CuadroTexto"/>
          <p:cNvSpPr txBox="1"/>
          <p:nvPr/>
        </p:nvSpPr>
        <p:spPr>
          <a:xfrm>
            <a:off x="971600" y="4077072"/>
            <a:ext cx="6912768" cy="1569660"/>
          </a:xfrm>
          <a:prstGeom prst="rect">
            <a:avLst/>
          </a:prstGeom>
          <a:noFill/>
        </p:spPr>
        <p:txBody>
          <a:bodyPr wrap="square" rtlCol="0">
            <a:spAutoFit/>
          </a:bodyPr>
          <a:lstStyle/>
          <a:p>
            <a:r>
              <a:rPr lang="en-US" sz="1600" dirty="0" smtClean="0"/>
              <a:t>1</a:t>
            </a:r>
            <a:r>
              <a:rPr lang="es-MX" sz="1600" dirty="0" smtClean="0"/>
              <a:t>. Elegir el evento de control. Característica del proceso y/o del producto.   2. Establecer una unidad y su instrumento de medición.</a:t>
            </a:r>
          </a:p>
          <a:p>
            <a:r>
              <a:rPr lang="es-MX" sz="1600" dirty="0" smtClean="0"/>
              <a:t>3. Establecer estándares de desempeño: objetivo (especificación) del proceso y/o del producto.</a:t>
            </a:r>
          </a:p>
          <a:p>
            <a:r>
              <a:rPr lang="es-MX" sz="1600" dirty="0" smtClean="0"/>
              <a:t>4. Medir el desempeño real y comparar con los estándares.</a:t>
            </a:r>
          </a:p>
          <a:p>
            <a:r>
              <a:rPr lang="es-MX" sz="1600" dirty="0"/>
              <a:t>5</a:t>
            </a:r>
            <a:r>
              <a:rPr lang="es-MX" sz="1600" dirty="0" smtClean="0"/>
              <a:t>. Actuar en relación con la diferencia.</a:t>
            </a:r>
            <a:endParaRPr lang="es-MX" sz="1600" dirty="0"/>
          </a:p>
        </p:txBody>
      </p:sp>
    </p:spTree>
    <p:extLst>
      <p:ext uri="{BB962C8B-B14F-4D97-AF65-F5344CB8AC3E}">
        <p14:creationId xmlns:p14="http://schemas.microsoft.com/office/powerpoint/2010/main" val="166381194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706437"/>
          </a:xfrm>
        </p:spPr>
        <p:txBody>
          <a:bodyPr/>
          <a:lstStyle/>
          <a:p>
            <a:r>
              <a:rPr lang="es-ES" sz="4000" dirty="0"/>
              <a:t>CALIDAD</a:t>
            </a:r>
          </a:p>
        </p:txBody>
      </p:sp>
      <p:sp>
        <p:nvSpPr>
          <p:cNvPr id="3075" name="Rectangle 3"/>
          <p:cNvSpPr>
            <a:spLocks noGrp="1" noChangeArrowheads="1"/>
          </p:cNvSpPr>
          <p:nvPr>
            <p:ph idx="1"/>
          </p:nvPr>
        </p:nvSpPr>
        <p:spPr>
          <a:xfrm>
            <a:off x="457200" y="1125538"/>
            <a:ext cx="8229600" cy="5472112"/>
          </a:xfrm>
        </p:spPr>
        <p:txBody>
          <a:bodyPr/>
          <a:lstStyle/>
          <a:p>
            <a:r>
              <a:rPr lang="es-ES" sz="2000" dirty="0"/>
              <a:t>Según Juran</a:t>
            </a:r>
          </a:p>
          <a:p>
            <a:endParaRPr lang="es-ES" sz="2000" dirty="0"/>
          </a:p>
          <a:p>
            <a:pPr>
              <a:buFontTx/>
              <a:buNone/>
            </a:pPr>
            <a:r>
              <a:rPr lang="es-ES" sz="2000" dirty="0"/>
              <a:t>	De los muchos significados de la palabra calidad, dos son de importancia crítica para gestionar la calidad:</a:t>
            </a:r>
          </a:p>
          <a:p>
            <a:pPr>
              <a:buFontTx/>
              <a:buNone/>
            </a:pPr>
            <a:endParaRPr lang="es-ES" sz="2000" dirty="0"/>
          </a:p>
          <a:p>
            <a:pPr>
              <a:buFontTx/>
              <a:buNone/>
            </a:pPr>
            <a:r>
              <a:rPr lang="es-ES" sz="2000" dirty="0"/>
              <a:t>1. “Calidad” significa aquellos </a:t>
            </a:r>
            <a:r>
              <a:rPr lang="es-ES" sz="2000" i="1" dirty="0"/>
              <a:t>atributos de los productos</a:t>
            </a:r>
            <a:r>
              <a:rPr lang="es-ES" sz="2000" dirty="0"/>
              <a:t> que cumplen con las necesidades de los clientes y por lo tanto proporcionan satisfacción al cliente. En este sentido el significado de calidad esta orientado al ingreso. El propósito de la calidad alta es proporcionar mayor satisfacción al cliente y, uno esperaría, incrementar los ingresos. Sin embargo, proporcionar más y/o </a:t>
            </a:r>
            <a:r>
              <a:rPr lang="es-ES" sz="2000" dirty="0" smtClean="0"/>
              <a:t>mejores </a:t>
            </a:r>
            <a:r>
              <a:rPr lang="es-ES" sz="2000" dirty="0"/>
              <a:t>atributos de calidad usualmente requiere una inversión y por lo tanto normalmente involucra un incremento en los costos. Mayor calidad en este sentido usualmente “cuesta más</a:t>
            </a:r>
            <a:r>
              <a:rPr lang="es-ES" sz="2000" dirty="0" smtClean="0"/>
              <a:t>”. También se le conoce como </a:t>
            </a:r>
            <a:r>
              <a:rPr lang="es-ES" sz="2000" b="1" dirty="0" smtClean="0"/>
              <a:t>calidad de diseño</a:t>
            </a:r>
            <a:r>
              <a:rPr lang="es-ES" sz="2000" dirty="0" smtClean="0"/>
              <a:t>. </a:t>
            </a:r>
            <a:endParaRPr lang="es-E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777875"/>
          </a:xfrm>
        </p:spPr>
        <p:txBody>
          <a:bodyPr/>
          <a:lstStyle/>
          <a:p>
            <a:r>
              <a:rPr lang="es-ES" dirty="0" smtClean="0"/>
              <a:t>CALIDAD</a:t>
            </a:r>
            <a:endParaRPr lang="es-ES" dirty="0"/>
          </a:p>
        </p:txBody>
      </p:sp>
      <p:sp>
        <p:nvSpPr>
          <p:cNvPr id="4099" name="Rectangle 3"/>
          <p:cNvSpPr>
            <a:spLocks noGrp="1" noChangeArrowheads="1"/>
          </p:cNvSpPr>
          <p:nvPr>
            <p:ph idx="1"/>
          </p:nvPr>
        </p:nvSpPr>
        <p:spPr>
          <a:xfrm>
            <a:off x="502920" y="530352"/>
            <a:ext cx="8183880" cy="5202904"/>
          </a:xfrm>
        </p:spPr>
        <p:txBody>
          <a:bodyPr>
            <a:normAutofit/>
          </a:bodyPr>
          <a:lstStyle/>
          <a:p>
            <a:pPr>
              <a:buFontTx/>
              <a:buNone/>
            </a:pPr>
            <a:endParaRPr lang="es-ES" sz="2000" dirty="0" smtClean="0"/>
          </a:p>
          <a:p>
            <a:pPr>
              <a:buFontTx/>
              <a:buNone/>
            </a:pPr>
            <a:endParaRPr lang="es-ES" sz="2000" dirty="0"/>
          </a:p>
          <a:p>
            <a:pPr>
              <a:buFontTx/>
              <a:buNone/>
            </a:pPr>
            <a:endParaRPr lang="es-ES" sz="2000" dirty="0" smtClean="0"/>
          </a:p>
          <a:p>
            <a:pPr>
              <a:buFontTx/>
              <a:buNone/>
            </a:pPr>
            <a:r>
              <a:rPr lang="es-ES" sz="2200" dirty="0" smtClean="0"/>
              <a:t>2</a:t>
            </a:r>
            <a:r>
              <a:rPr lang="es-ES" sz="2200" dirty="0"/>
              <a:t>. “Calidad” significa </a:t>
            </a:r>
            <a:r>
              <a:rPr lang="es-ES" sz="2200" i="1" dirty="0"/>
              <a:t>libre de fallas, </a:t>
            </a:r>
            <a:r>
              <a:rPr lang="es-ES" sz="2200" dirty="0"/>
              <a:t>libre de deficiencias que requieren repetir el trabajo (retrabajo) o que resultan en fallas de campo, insatisfacción del cliente, reclamos del cliente y así sucesivamente. En este sentido, el significado de calidad está orientado a los costos y mayor calidad significa entonces “</a:t>
            </a:r>
            <a:r>
              <a:rPr lang="es-ES" sz="2200" dirty="0" smtClean="0"/>
              <a:t>menores </a:t>
            </a:r>
            <a:r>
              <a:rPr lang="es-ES" sz="2200" dirty="0"/>
              <a:t>costos”. </a:t>
            </a:r>
            <a:r>
              <a:rPr lang="es-ES" sz="2200" dirty="0" smtClean="0"/>
              <a:t>También se le conoce como </a:t>
            </a:r>
            <a:r>
              <a:rPr lang="es-ES" sz="2200" b="1" dirty="0" smtClean="0"/>
              <a:t>calidad de conformancia</a:t>
            </a:r>
            <a:r>
              <a:rPr lang="es-ES" sz="2200" dirty="0" smtClean="0"/>
              <a:t>. En ella influyen los procesos de manufactura, el entrenamiento y supervisión de los trabajadores, los procesos de control, pruebas e inspecciones, cumplir con los procedimientos y la motivación de todos los empleados hacia la calidad.</a:t>
            </a:r>
            <a:endParaRPr lang="es-ES"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633412"/>
          </a:xfrm>
        </p:spPr>
        <p:txBody>
          <a:bodyPr>
            <a:normAutofit fontScale="90000"/>
          </a:bodyPr>
          <a:lstStyle/>
          <a:p>
            <a:r>
              <a:rPr lang="es-ES" sz="2800"/>
              <a:t/>
            </a:r>
            <a:br>
              <a:rPr lang="es-ES" sz="2800"/>
            </a:br>
            <a:endParaRPr lang="es-ES" sz="2800"/>
          </a:p>
        </p:txBody>
      </p:sp>
      <p:sp>
        <p:nvSpPr>
          <p:cNvPr id="5123" name="Rectangle 3"/>
          <p:cNvSpPr>
            <a:spLocks noGrp="1" noChangeArrowheads="1"/>
          </p:cNvSpPr>
          <p:nvPr>
            <p:ph idx="1"/>
          </p:nvPr>
        </p:nvSpPr>
        <p:spPr>
          <a:xfrm>
            <a:off x="179388" y="188913"/>
            <a:ext cx="8785225" cy="6669087"/>
          </a:xfrm>
        </p:spPr>
        <p:txBody>
          <a:bodyPr>
            <a:normAutofit fontScale="92500" lnSpcReduction="10000"/>
          </a:bodyPr>
          <a:lstStyle/>
          <a:p>
            <a:pPr>
              <a:buFontTx/>
              <a:buNone/>
            </a:pPr>
            <a:endParaRPr lang="es-ES" sz="2000" dirty="0" smtClean="0"/>
          </a:p>
          <a:p>
            <a:pPr>
              <a:buFontTx/>
              <a:buNone/>
            </a:pPr>
            <a:endParaRPr lang="es-ES" sz="2000" dirty="0"/>
          </a:p>
          <a:p>
            <a:pPr>
              <a:buFontTx/>
              <a:buNone/>
            </a:pPr>
            <a:r>
              <a:rPr lang="es-ES" sz="1900" dirty="0" smtClean="0"/>
              <a:t>Atributos </a:t>
            </a:r>
            <a:r>
              <a:rPr lang="es-ES" sz="1900" dirty="0"/>
              <a:t>del producto que cumplen	Libre de fallas</a:t>
            </a:r>
          </a:p>
          <a:p>
            <a:pPr>
              <a:buFontTx/>
              <a:buNone/>
            </a:pPr>
            <a:r>
              <a:rPr lang="es-ES" sz="1900" dirty="0"/>
              <a:t>las necesidades de los clientes</a:t>
            </a:r>
          </a:p>
          <a:p>
            <a:pPr>
              <a:buFontTx/>
              <a:buNone/>
            </a:pPr>
            <a:r>
              <a:rPr lang="es-ES" sz="1900" dirty="0" smtClean="0"/>
              <a:t>__________________________________________________________</a:t>
            </a:r>
            <a:endParaRPr lang="es-ES" sz="1900" dirty="0"/>
          </a:p>
          <a:p>
            <a:pPr>
              <a:buFontTx/>
              <a:buNone/>
            </a:pPr>
            <a:r>
              <a:rPr lang="es-ES" sz="1900" dirty="0"/>
              <a:t>Mayor calidad permite a las		</a:t>
            </a:r>
            <a:r>
              <a:rPr lang="es-ES" sz="1900" dirty="0" smtClean="0"/>
              <a:t>Mayor </a:t>
            </a:r>
            <a:r>
              <a:rPr lang="es-ES" sz="1900" dirty="0"/>
              <a:t>calidad permite a las</a:t>
            </a:r>
          </a:p>
          <a:p>
            <a:pPr>
              <a:buFontTx/>
              <a:buNone/>
            </a:pPr>
            <a:r>
              <a:rPr lang="es-ES" sz="1900" dirty="0"/>
              <a:t>Empresas:				</a:t>
            </a:r>
            <a:r>
              <a:rPr lang="es-ES" sz="1900" dirty="0" smtClean="0"/>
              <a:t>Empresas</a:t>
            </a:r>
            <a:r>
              <a:rPr lang="es-ES" sz="1900" dirty="0"/>
              <a:t>:</a:t>
            </a:r>
          </a:p>
          <a:p>
            <a:pPr>
              <a:buFontTx/>
              <a:buNone/>
            </a:pPr>
            <a:r>
              <a:rPr lang="es-ES" sz="1900" dirty="0"/>
              <a:t>Incrementar la satisfacción del cliente	Reducir la tasa de errores</a:t>
            </a:r>
          </a:p>
          <a:p>
            <a:pPr>
              <a:buFontTx/>
              <a:buNone/>
            </a:pPr>
            <a:r>
              <a:rPr lang="es-ES" sz="1900" dirty="0"/>
              <a:t>Hace que los productos se vendan mas	Reducir el retrabajo, desperdicio</a:t>
            </a:r>
          </a:p>
          <a:p>
            <a:pPr>
              <a:buFontTx/>
              <a:buNone/>
            </a:pPr>
            <a:r>
              <a:rPr lang="es-ES" sz="1900" dirty="0"/>
              <a:t>Competir				Reducir fallas de campo</a:t>
            </a:r>
          </a:p>
          <a:p>
            <a:pPr>
              <a:buFontTx/>
              <a:buNone/>
            </a:pPr>
            <a:r>
              <a:rPr lang="es-ES" sz="1900" dirty="0"/>
              <a:t>Incrementar su mercado		Cargos por garantías</a:t>
            </a:r>
          </a:p>
          <a:p>
            <a:pPr>
              <a:buFontTx/>
              <a:buNone/>
            </a:pPr>
            <a:r>
              <a:rPr lang="es-ES" sz="1900" dirty="0"/>
              <a:t>Ingresos sobre ventas			Reducir la insatisfacción del </a:t>
            </a:r>
            <a:r>
              <a:rPr lang="es-ES" sz="1900" dirty="0" smtClean="0"/>
              <a:t>						cliente</a:t>
            </a:r>
            <a:endParaRPr lang="es-ES" sz="1900" dirty="0"/>
          </a:p>
          <a:p>
            <a:pPr>
              <a:buFontTx/>
              <a:buNone/>
            </a:pPr>
            <a:r>
              <a:rPr lang="es-ES" sz="1900" dirty="0"/>
              <a:t>						Reducir la inspección, </a:t>
            </a:r>
            <a:r>
              <a:rPr lang="es-ES" sz="1900" dirty="0" smtClean="0"/>
              <a:t>etc.</a:t>
            </a:r>
            <a:endParaRPr lang="es-ES" sz="1900" dirty="0"/>
          </a:p>
          <a:p>
            <a:pPr>
              <a:buFontTx/>
              <a:buNone/>
            </a:pPr>
            <a:endParaRPr lang="es-ES" sz="1900" dirty="0"/>
          </a:p>
          <a:p>
            <a:pPr>
              <a:buFontTx/>
              <a:buNone/>
            </a:pPr>
            <a:r>
              <a:rPr lang="es-ES" sz="1900" dirty="0"/>
              <a:t>El mayor efecto es sobre las ventas	El mayor efecto es sobre los </a:t>
            </a:r>
            <a:r>
              <a:rPr lang="es-ES" sz="1900" dirty="0" smtClean="0"/>
              <a:t>						costos</a:t>
            </a:r>
            <a:endParaRPr lang="es-ES" sz="1900" dirty="0"/>
          </a:p>
          <a:p>
            <a:pPr>
              <a:buFontTx/>
              <a:buNone/>
            </a:pPr>
            <a:endParaRPr lang="es-ES" sz="1900" dirty="0"/>
          </a:p>
          <a:p>
            <a:pPr>
              <a:buFontTx/>
              <a:buNone/>
            </a:pPr>
            <a:r>
              <a:rPr lang="es-ES" sz="1900" dirty="0"/>
              <a:t>Normalmente, mayor calidad		Normalmente, mayor calidad</a:t>
            </a:r>
          </a:p>
          <a:p>
            <a:pPr>
              <a:buFontTx/>
              <a:buNone/>
            </a:pPr>
            <a:r>
              <a:rPr lang="es-ES" sz="1900" dirty="0"/>
              <a:t>c</a:t>
            </a:r>
            <a:r>
              <a:rPr lang="es-ES" sz="1900" dirty="0" smtClean="0"/>
              <a:t>uesta más</a:t>
            </a:r>
            <a:r>
              <a:rPr lang="es-ES" sz="1900" dirty="0"/>
              <a:t>				cuesta menos</a:t>
            </a:r>
          </a:p>
          <a:p>
            <a:pPr>
              <a:buFontTx/>
              <a:buNone/>
            </a:pPr>
            <a:endParaRPr lang="es-ES" sz="2000" dirty="0"/>
          </a:p>
          <a:p>
            <a:pPr>
              <a:buFontTx/>
              <a:buNone/>
            </a:pPr>
            <a:r>
              <a:rPr lang="es-ES" sz="2000"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lstStyle/>
          <a:p>
            <a:r>
              <a:rPr lang="en-US" dirty="0" err="1" smtClean="0"/>
              <a:t>Gestión</a:t>
            </a:r>
            <a:r>
              <a:rPr lang="en-US" dirty="0" smtClean="0"/>
              <a:t> de la Calidad</a:t>
            </a:r>
            <a:endParaRPr lang="es-MX" dirty="0"/>
          </a:p>
        </p:txBody>
      </p:sp>
      <p:sp>
        <p:nvSpPr>
          <p:cNvPr id="3" name="2 Marcador de contenido"/>
          <p:cNvSpPr>
            <a:spLocks noGrp="1"/>
          </p:cNvSpPr>
          <p:nvPr>
            <p:ph idx="1"/>
          </p:nvPr>
        </p:nvSpPr>
        <p:spPr>
          <a:xfrm>
            <a:off x="467544" y="1556792"/>
            <a:ext cx="8183880" cy="4896544"/>
          </a:xfrm>
        </p:spPr>
        <p:txBody>
          <a:bodyPr>
            <a:normAutofit/>
          </a:bodyPr>
          <a:lstStyle/>
          <a:p>
            <a:pPr marL="0" indent="0">
              <a:buNone/>
            </a:pPr>
            <a:r>
              <a:rPr lang="es-MX" sz="2400" dirty="0"/>
              <a:t>El sistema de gestión de </a:t>
            </a:r>
            <a:r>
              <a:rPr lang="es-MX" sz="2400" dirty="0" smtClean="0"/>
              <a:t>la calidad de una </a:t>
            </a:r>
            <a:r>
              <a:rPr lang="es-MX" sz="2400" dirty="0"/>
              <a:t>organización es el conjunto de elementos (estrategias, objetivos, </a:t>
            </a:r>
            <a:r>
              <a:rPr lang="es-MX" sz="2400" dirty="0" smtClean="0"/>
              <a:t>recursos </a:t>
            </a:r>
            <a:r>
              <a:rPr lang="es-MX" sz="2400" dirty="0"/>
              <a:t>y capacidades, métodos, tecnologías, procesos, procedimientos, reglas e instrucciones de trabajo) mediante </a:t>
            </a:r>
            <a:r>
              <a:rPr lang="es-MX" sz="2400" dirty="0" smtClean="0"/>
              <a:t>los cuales la </a:t>
            </a:r>
            <a:r>
              <a:rPr lang="es-MX" sz="2400" dirty="0"/>
              <a:t>dirección </a:t>
            </a:r>
            <a:r>
              <a:rPr lang="es-MX" sz="2400" dirty="0" smtClean="0"/>
              <a:t>planifica, </a:t>
            </a:r>
            <a:r>
              <a:rPr lang="es-MX" sz="2400" dirty="0"/>
              <a:t>controla </a:t>
            </a:r>
            <a:r>
              <a:rPr lang="es-MX" sz="2400" dirty="0" smtClean="0"/>
              <a:t>y mejora </a:t>
            </a:r>
            <a:r>
              <a:rPr lang="es-MX" sz="2400" dirty="0"/>
              <a:t>sus actividades </a:t>
            </a:r>
            <a:r>
              <a:rPr lang="es-MX" sz="2400" dirty="0" smtClean="0"/>
              <a:t>para el logro </a:t>
            </a:r>
            <a:r>
              <a:rPr lang="es-MX" sz="2400" dirty="0"/>
              <a:t>de los objetivos </a:t>
            </a:r>
            <a:r>
              <a:rPr lang="es-MX" sz="2400" dirty="0" smtClean="0"/>
              <a:t>de calidad</a:t>
            </a:r>
            <a:r>
              <a:rPr lang="es-MX" sz="2400" dirty="0" smtClean="0"/>
              <a:t>. (ISO 9000)</a:t>
            </a:r>
            <a:endParaRPr lang="es-MX" sz="2400" dirty="0"/>
          </a:p>
        </p:txBody>
      </p:sp>
    </p:spTree>
    <p:extLst>
      <p:ext uri="{BB962C8B-B14F-4D97-AF65-F5344CB8AC3E}">
        <p14:creationId xmlns:p14="http://schemas.microsoft.com/office/powerpoint/2010/main" val="1786087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Line 4"/>
          <p:cNvSpPr>
            <a:spLocks noChangeShapeType="1"/>
          </p:cNvSpPr>
          <p:nvPr/>
        </p:nvSpPr>
        <p:spPr bwMode="auto">
          <a:xfrm>
            <a:off x="4572000" y="908720"/>
            <a:ext cx="0" cy="35969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14341" name="Line 5"/>
          <p:cNvSpPr>
            <a:spLocks noChangeShapeType="1"/>
          </p:cNvSpPr>
          <p:nvPr/>
        </p:nvSpPr>
        <p:spPr bwMode="auto">
          <a:xfrm>
            <a:off x="971550" y="1268413"/>
            <a:ext cx="619283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sz="1600"/>
          </a:p>
        </p:txBody>
      </p:sp>
      <p:sp>
        <p:nvSpPr>
          <p:cNvPr id="14342" name="Line 6"/>
          <p:cNvSpPr>
            <a:spLocks noChangeShapeType="1"/>
          </p:cNvSpPr>
          <p:nvPr/>
        </p:nvSpPr>
        <p:spPr bwMode="auto">
          <a:xfrm>
            <a:off x="971550" y="1268413"/>
            <a:ext cx="0" cy="5762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sz="1600"/>
          </a:p>
        </p:txBody>
      </p:sp>
      <p:sp>
        <p:nvSpPr>
          <p:cNvPr id="14343" name="Line 7"/>
          <p:cNvSpPr>
            <a:spLocks noChangeShapeType="1"/>
          </p:cNvSpPr>
          <p:nvPr/>
        </p:nvSpPr>
        <p:spPr bwMode="auto">
          <a:xfrm>
            <a:off x="3203575" y="1268413"/>
            <a:ext cx="0" cy="5762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sz="1600"/>
          </a:p>
        </p:txBody>
      </p:sp>
      <p:sp>
        <p:nvSpPr>
          <p:cNvPr id="14344" name="Line 8"/>
          <p:cNvSpPr>
            <a:spLocks noChangeShapeType="1"/>
          </p:cNvSpPr>
          <p:nvPr/>
        </p:nvSpPr>
        <p:spPr bwMode="auto">
          <a:xfrm>
            <a:off x="5219700" y="1268413"/>
            <a:ext cx="0" cy="5762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sz="1600"/>
          </a:p>
        </p:txBody>
      </p:sp>
      <p:sp>
        <p:nvSpPr>
          <p:cNvPr id="14345" name="Line 9"/>
          <p:cNvSpPr>
            <a:spLocks noChangeShapeType="1"/>
          </p:cNvSpPr>
          <p:nvPr/>
        </p:nvSpPr>
        <p:spPr bwMode="auto">
          <a:xfrm>
            <a:off x="7164388" y="1268413"/>
            <a:ext cx="0" cy="5762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sz="1600"/>
          </a:p>
        </p:txBody>
      </p:sp>
      <p:sp>
        <p:nvSpPr>
          <p:cNvPr id="14347" name="Text Box 11"/>
          <p:cNvSpPr txBox="1">
            <a:spLocks noChangeArrowheads="1"/>
          </p:cNvSpPr>
          <p:nvPr/>
        </p:nvSpPr>
        <p:spPr bwMode="auto">
          <a:xfrm>
            <a:off x="323528" y="1841727"/>
            <a:ext cx="205296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MX" altLang="es-MX" sz="1600" u="sng" dirty="0">
                <a:latin typeface="+mn-lt"/>
              </a:rPr>
              <a:t>Planificación de la calidad:</a:t>
            </a:r>
            <a:endParaRPr lang="es-MX" altLang="es-MX" sz="1600" dirty="0">
              <a:latin typeface="+mn-lt"/>
            </a:endParaRPr>
          </a:p>
          <a:p>
            <a:pPr>
              <a:spcBef>
                <a:spcPct val="50000"/>
              </a:spcBef>
            </a:pPr>
            <a:r>
              <a:rPr lang="es-MX" altLang="es-MX" sz="1600" dirty="0">
                <a:latin typeface="+mn-lt"/>
              </a:rPr>
              <a:t>Parte de la gestión de la calidad enfocada al establecimiento de los objetivos de la calidad y a la especificación de los procesos operativos necesarios y de los recursos relacionados para cumplir los objetivos de la calidad</a:t>
            </a:r>
            <a:endParaRPr lang="es-MX" altLang="es-MX" sz="1600" u="sng" dirty="0">
              <a:latin typeface="+mn-lt"/>
            </a:endParaRPr>
          </a:p>
        </p:txBody>
      </p:sp>
      <p:sp>
        <p:nvSpPr>
          <p:cNvPr id="14348" name="Text Box 12"/>
          <p:cNvSpPr txBox="1">
            <a:spLocks noChangeArrowheads="1"/>
          </p:cNvSpPr>
          <p:nvPr/>
        </p:nvSpPr>
        <p:spPr bwMode="auto">
          <a:xfrm>
            <a:off x="2666431" y="1841727"/>
            <a:ext cx="1618231"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MX" altLang="es-MX" sz="1600" u="sng" dirty="0">
                <a:latin typeface="+mn-lt"/>
              </a:rPr>
              <a:t>Control de la calidad:</a:t>
            </a:r>
            <a:endParaRPr lang="es-MX" altLang="es-MX" sz="1600" dirty="0">
              <a:latin typeface="+mn-lt"/>
            </a:endParaRPr>
          </a:p>
          <a:p>
            <a:pPr>
              <a:spcBef>
                <a:spcPct val="50000"/>
              </a:spcBef>
            </a:pPr>
            <a:r>
              <a:rPr lang="es-MX" altLang="es-MX" sz="1600" dirty="0">
                <a:latin typeface="+mn-lt"/>
              </a:rPr>
              <a:t>Parte de la gestión de la calidad orientada al cumplimiento de los requisitos de la calidad</a:t>
            </a:r>
            <a:endParaRPr lang="es-MX" altLang="es-MX" sz="1600" u="sng" dirty="0">
              <a:latin typeface="+mn-lt"/>
            </a:endParaRPr>
          </a:p>
        </p:txBody>
      </p:sp>
      <p:sp>
        <p:nvSpPr>
          <p:cNvPr id="14349" name="Text Box 13"/>
          <p:cNvSpPr txBox="1">
            <a:spLocks noChangeArrowheads="1"/>
          </p:cNvSpPr>
          <p:nvPr/>
        </p:nvSpPr>
        <p:spPr bwMode="auto">
          <a:xfrm>
            <a:off x="4578799" y="1841727"/>
            <a:ext cx="1866451"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MX" altLang="es-MX" sz="1600" u="sng" dirty="0">
                <a:latin typeface="+mn-lt"/>
              </a:rPr>
              <a:t>Aseguramiento de la calidad:</a:t>
            </a:r>
            <a:endParaRPr lang="es-MX" altLang="es-MX" sz="1600" dirty="0">
              <a:latin typeface="+mn-lt"/>
            </a:endParaRPr>
          </a:p>
          <a:p>
            <a:pPr>
              <a:spcBef>
                <a:spcPct val="50000"/>
              </a:spcBef>
            </a:pPr>
            <a:r>
              <a:rPr lang="es-MX" altLang="es-MX" sz="1600" dirty="0">
                <a:latin typeface="+mn-lt"/>
              </a:rPr>
              <a:t>Parte de la gestión de la calidad orientada a proporcionar confianza de que se cumplirán los requisitos de la calidad</a:t>
            </a:r>
            <a:endParaRPr lang="es-MX" altLang="es-MX" sz="1600" u="sng" dirty="0">
              <a:latin typeface="+mn-lt"/>
            </a:endParaRPr>
          </a:p>
        </p:txBody>
      </p:sp>
      <p:sp>
        <p:nvSpPr>
          <p:cNvPr id="14350" name="Text Box 14"/>
          <p:cNvSpPr txBox="1">
            <a:spLocks noChangeArrowheads="1"/>
          </p:cNvSpPr>
          <p:nvPr/>
        </p:nvSpPr>
        <p:spPr bwMode="auto">
          <a:xfrm>
            <a:off x="6722432" y="1841727"/>
            <a:ext cx="1305556"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MX" altLang="es-MX" sz="1600" u="sng" dirty="0">
                <a:latin typeface="+mn-lt"/>
              </a:rPr>
              <a:t>Mejora de la calidad:</a:t>
            </a:r>
            <a:endParaRPr lang="es-MX" altLang="es-MX" sz="1600" dirty="0">
              <a:latin typeface="+mn-lt"/>
            </a:endParaRPr>
          </a:p>
          <a:p>
            <a:pPr>
              <a:spcBef>
                <a:spcPct val="50000"/>
              </a:spcBef>
            </a:pPr>
            <a:r>
              <a:rPr lang="es-MX" altLang="es-MX" sz="1600" dirty="0">
                <a:latin typeface="+mn-lt"/>
              </a:rPr>
              <a:t>Parte de la gestión de la calidad orientada a aumentar la capacidad de cumplir con los requisitos de la calidad</a:t>
            </a:r>
            <a:endParaRPr lang="es-MX" altLang="es-MX" sz="1600" u="sng" dirty="0">
              <a:latin typeface="+mn-lt"/>
            </a:endParaRPr>
          </a:p>
        </p:txBody>
      </p:sp>
      <p:sp>
        <p:nvSpPr>
          <p:cNvPr id="2" name="1 Rectángulo"/>
          <p:cNvSpPr/>
          <p:nvPr/>
        </p:nvSpPr>
        <p:spPr>
          <a:xfrm>
            <a:off x="2121649" y="539387"/>
            <a:ext cx="4900701" cy="461665"/>
          </a:xfrm>
          <a:prstGeom prst="rect">
            <a:avLst/>
          </a:prstGeom>
        </p:spPr>
        <p:txBody>
          <a:bodyPr wrap="none">
            <a:spAutoFit/>
          </a:bodyPr>
          <a:lstStyle/>
          <a:p>
            <a:r>
              <a:rPr lang="en-US" sz="2400" b="1" dirty="0" err="1">
                <a:solidFill>
                  <a:schemeClr val="accent1"/>
                </a:solidFill>
              </a:rPr>
              <a:t>Gestión</a:t>
            </a:r>
            <a:r>
              <a:rPr lang="en-US" sz="2400" b="1" dirty="0">
                <a:solidFill>
                  <a:schemeClr val="accent1"/>
                </a:solidFill>
              </a:rPr>
              <a:t> de la </a:t>
            </a:r>
            <a:r>
              <a:rPr lang="en-US" sz="2400" b="1" dirty="0" err="1" smtClean="0">
                <a:solidFill>
                  <a:schemeClr val="accent1"/>
                </a:solidFill>
              </a:rPr>
              <a:t>Calidad</a:t>
            </a:r>
            <a:r>
              <a:rPr lang="en-US" sz="2400" b="1" dirty="0" smtClean="0">
                <a:solidFill>
                  <a:schemeClr val="accent1"/>
                </a:solidFill>
              </a:rPr>
              <a:t> (ISO 9000)</a:t>
            </a:r>
            <a:endParaRPr lang="es-MX" sz="2400" b="1" dirty="0">
              <a:solidFill>
                <a:schemeClr val="accent1"/>
              </a:solidFill>
            </a:endParaRPr>
          </a:p>
        </p:txBody>
      </p:sp>
    </p:spTree>
    <p:extLst>
      <p:ext uri="{BB962C8B-B14F-4D97-AF65-F5344CB8AC3E}">
        <p14:creationId xmlns:p14="http://schemas.microsoft.com/office/powerpoint/2010/main" val="415232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 to="" calcmode="lin" valueType="num">
                                      <p:cBhvr>
                                        <p:cTn id="7" dur="1" fill="hold"/>
                                        <p:tgtEl>
                                          <p:spTgt spid="14340"/>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4341"/>
                                        </p:tgtEl>
                                        <p:attrNameLst>
                                          <p:attrName>style.visibility</p:attrName>
                                        </p:attrNameLst>
                                      </p:cBhvr>
                                      <p:to>
                                        <p:strVal val="visible"/>
                                      </p:to>
                                    </p:set>
                                    <p:anim to="" calcmode="lin" valueType="num">
                                      <p:cBhvr>
                                        <p:cTn id="12" dur="1" fill="hold"/>
                                        <p:tgtEl>
                                          <p:spTgt spid="14341"/>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4342"/>
                                        </p:tgtEl>
                                        <p:attrNameLst>
                                          <p:attrName>style.visibility</p:attrName>
                                        </p:attrNameLst>
                                      </p:cBhvr>
                                      <p:to>
                                        <p:strVal val="visible"/>
                                      </p:to>
                                    </p:set>
                                    <p:anim to="" calcmode="lin" valueType="num">
                                      <p:cBhvr>
                                        <p:cTn id="17" dur="1" fill="hold"/>
                                        <p:tgtEl>
                                          <p:spTgt spid="14342"/>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4347"/>
                                        </p:tgtEl>
                                        <p:attrNameLst>
                                          <p:attrName>style.visibility</p:attrName>
                                        </p:attrNameLst>
                                      </p:cBhvr>
                                      <p:to>
                                        <p:strVal val="visible"/>
                                      </p:to>
                                    </p:set>
                                    <p:anim to="" calcmode="lin" valueType="num">
                                      <p:cBhvr>
                                        <p:cTn id="22" dur="1" fill="hold"/>
                                        <p:tgtEl>
                                          <p:spTgt spid="14347"/>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4343"/>
                                        </p:tgtEl>
                                        <p:attrNameLst>
                                          <p:attrName>style.visibility</p:attrName>
                                        </p:attrNameLst>
                                      </p:cBhvr>
                                      <p:to>
                                        <p:strVal val="visible"/>
                                      </p:to>
                                    </p:set>
                                    <p:anim to="" calcmode="lin" valueType="num">
                                      <p:cBhvr>
                                        <p:cTn id="27" dur="1" fill="hold"/>
                                        <p:tgtEl>
                                          <p:spTgt spid="14343"/>
                                        </p:tgtEl>
                                        <p:attrNameLst>
                                          <p:attrName/>
                                        </p:attrNameLst>
                                      </p:cBhvr>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4348"/>
                                        </p:tgtEl>
                                        <p:attrNameLst>
                                          <p:attrName>style.visibility</p:attrName>
                                        </p:attrNameLst>
                                      </p:cBhvr>
                                      <p:to>
                                        <p:strVal val="visible"/>
                                      </p:to>
                                    </p:set>
                                    <p:anim to="" calcmode="lin" valueType="num">
                                      <p:cBhvr>
                                        <p:cTn id="32" dur="1" fill="hold"/>
                                        <p:tgtEl>
                                          <p:spTgt spid="14348"/>
                                        </p:tgtEl>
                                        <p:attrNameLst>
                                          <p:attrName/>
                                        </p:attrNameLst>
                                      </p:cBhvr>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4344"/>
                                        </p:tgtEl>
                                        <p:attrNameLst>
                                          <p:attrName>style.visibility</p:attrName>
                                        </p:attrNameLst>
                                      </p:cBhvr>
                                      <p:to>
                                        <p:strVal val="visible"/>
                                      </p:to>
                                    </p:set>
                                    <p:anim to="" calcmode="lin" valueType="num">
                                      <p:cBhvr>
                                        <p:cTn id="37" dur="1" fill="hold"/>
                                        <p:tgtEl>
                                          <p:spTgt spid="14344"/>
                                        </p:tgtEl>
                                        <p:attrNameLst>
                                          <p:attrName/>
                                        </p:attrNameLst>
                                      </p:cBhvr>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4349"/>
                                        </p:tgtEl>
                                        <p:attrNameLst>
                                          <p:attrName>style.visibility</p:attrName>
                                        </p:attrNameLst>
                                      </p:cBhvr>
                                      <p:to>
                                        <p:strVal val="visible"/>
                                      </p:to>
                                    </p:set>
                                    <p:anim to="" calcmode="lin" valueType="num">
                                      <p:cBhvr>
                                        <p:cTn id="42" dur="1" fill="hold"/>
                                        <p:tgtEl>
                                          <p:spTgt spid="14349"/>
                                        </p:tgtEl>
                                        <p:attrNameLst>
                                          <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14345"/>
                                        </p:tgtEl>
                                        <p:attrNameLst>
                                          <p:attrName>style.visibility</p:attrName>
                                        </p:attrNameLst>
                                      </p:cBhvr>
                                      <p:to>
                                        <p:strVal val="visible"/>
                                      </p:to>
                                    </p:set>
                                    <p:anim to="" calcmode="lin" valueType="num">
                                      <p:cBhvr>
                                        <p:cTn id="47" dur="1" fill="hold"/>
                                        <p:tgtEl>
                                          <p:spTgt spid="14345"/>
                                        </p:tgtEl>
                                        <p:attrNameLst>
                                          <p:attrName/>
                                        </p:attrNameLst>
                                      </p:cBhvr>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14350"/>
                                        </p:tgtEl>
                                        <p:attrNameLst>
                                          <p:attrName>style.visibility</p:attrName>
                                        </p:attrNameLst>
                                      </p:cBhvr>
                                      <p:to>
                                        <p:strVal val="visible"/>
                                      </p:to>
                                    </p:set>
                                    <p:anim to="" calcmode="lin" valueType="num">
                                      <p:cBhvr>
                                        <p:cTn id="52" dur="1" fill="hold"/>
                                        <p:tgtEl>
                                          <p:spTgt spid="1435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nimBg="1"/>
      <p:bldP spid="14341" grpId="0" animBg="1"/>
      <p:bldP spid="14342" grpId="0" animBg="1"/>
      <p:bldP spid="14343" grpId="0" animBg="1"/>
      <p:bldP spid="14344" grpId="0" animBg="1"/>
      <p:bldP spid="14345" grpId="0" animBg="1"/>
      <p:bldP spid="14347" grpId="0"/>
      <p:bldP spid="14348" grpId="0"/>
      <p:bldP spid="14349" grpId="0"/>
      <p:bldP spid="1435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normAutofit fontScale="90000"/>
          </a:bodyPr>
          <a:lstStyle/>
          <a:p>
            <a:r>
              <a:rPr lang="es-MX" dirty="0" smtClean="0"/>
              <a:t>Planificación de la Calidad (Juran)</a:t>
            </a:r>
            <a:endParaRPr lang="es-MX" dirty="0"/>
          </a:p>
        </p:txBody>
      </p:sp>
      <p:sp>
        <p:nvSpPr>
          <p:cNvPr id="3" name="2 Marcador de contenido"/>
          <p:cNvSpPr>
            <a:spLocks noGrp="1"/>
          </p:cNvSpPr>
          <p:nvPr>
            <p:ph idx="1"/>
          </p:nvPr>
        </p:nvSpPr>
        <p:spPr>
          <a:xfrm>
            <a:off x="467544" y="1556792"/>
            <a:ext cx="8183880" cy="4896544"/>
          </a:xfrm>
        </p:spPr>
        <p:txBody>
          <a:bodyPr>
            <a:normAutofit/>
          </a:bodyPr>
          <a:lstStyle/>
          <a:p>
            <a:pPr marL="457200" indent="-457200">
              <a:buAutoNum type="arabicPeriod"/>
            </a:pPr>
            <a:r>
              <a:rPr lang="es-MX" sz="2400" dirty="0" smtClean="0"/>
              <a:t>Establecer los objetivos de calidad.</a:t>
            </a:r>
          </a:p>
          <a:p>
            <a:pPr marL="457200" indent="-457200">
              <a:buAutoNum type="arabicPeriod"/>
            </a:pPr>
            <a:r>
              <a:rPr lang="es-MX" sz="2400" dirty="0" smtClean="0"/>
              <a:t>Identificar a los clientes.</a:t>
            </a:r>
          </a:p>
          <a:p>
            <a:pPr marL="457200" indent="-457200">
              <a:buAutoNum type="arabicPeriod"/>
            </a:pPr>
            <a:r>
              <a:rPr lang="es-MX" sz="2400" dirty="0" smtClean="0"/>
              <a:t>Determinar las necesidades de los clientes.</a:t>
            </a:r>
          </a:p>
          <a:p>
            <a:pPr marL="457200" indent="-457200">
              <a:buAutoNum type="arabicPeriod"/>
            </a:pPr>
            <a:r>
              <a:rPr lang="es-MX" sz="2400" dirty="0" smtClean="0"/>
              <a:t>Desarrollar las características del producto que cumplan las necesidades de los clientes.</a:t>
            </a:r>
          </a:p>
          <a:p>
            <a:pPr marL="457200" indent="-457200">
              <a:buAutoNum type="arabicPeriod"/>
            </a:pPr>
            <a:r>
              <a:rPr lang="es-MX" sz="2400" dirty="0" smtClean="0"/>
              <a:t>Desarrollar los procesos que sean capaces de producir las características del producto.</a:t>
            </a:r>
          </a:p>
          <a:p>
            <a:pPr marL="457200" indent="-457200">
              <a:buAutoNum type="arabicPeriod"/>
            </a:pPr>
            <a:r>
              <a:rPr lang="es-MX" sz="2400" dirty="0" smtClean="0"/>
              <a:t>Desarrollar los controles del proceso y transferir los planes resultantes a operación.</a:t>
            </a:r>
            <a:endParaRPr lang="es-MX" sz="2400" dirty="0"/>
          </a:p>
        </p:txBody>
      </p:sp>
    </p:spTree>
    <p:extLst>
      <p:ext uri="{BB962C8B-B14F-4D97-AF65-F5344CB8AC3E}">
        <p14:creationId xmlns:p14="http://schemas.microsoft.com/office/powerpoint/2010/main" val="2124659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normAutofit fontScale="90000"/>
          </a:bodyPr>
          <a:lstStyle/>
          <a:p>
            <a:r>
              <a:rPr lang="es-MX" dirty="0"/>
              <a:t>Establecer los objetivos de calidad</a:t>
            </a:r>
          </a:p>
        </p:txBody>
      </p:sp>
      <p:sp>
        <p:nvSpPr>
          <p:cNvPr id="3" name="2 Marcador de contenido"/>
          <p:cNvSpPr>
            <a:spLocks noGrp="1"/>
          </p:cNvSpPr>
          <p:nvPr>
            <p:ph idx="1"/>
          </p:nvPr>
        </p:nvSpPr>
        <p:spPr>
          <a:xfrm>
            <a:off x="467544" y="1556792"/>
            <a:ext cx="8183880" cy="4896544"/>
          </a:xfrm>
        </p:spPr>
        <p:txBody>
          <a:bodyPr>
            <a:normAutofit/>
          </a:bodyPr>
          <a:lstStyle/>
          <a:p>
            <a:pPr marL="0" indent="0">
              <a:buNone/>
            </a:pPr>
            <a:r>
              <a:rPr lang="es-MX" sz="2400" b="1" dirty="0" smtClean="0"/>
              <a:t>Definición de objetivo</a:t>
            </a:r>
            <a:r>
              <a:rPr lang="es-MX" sz="2400" dirty="0" smtClean="0"/>
              <a:t>: Algo que se quiere lograr relacionado con la calidad.</a:t>
            </a:r>
          </a:p>
          <a:p>
            <a:pPr marL="0" indent="0">
              <a:buNone/>
            </a:pPr>
            <a:endParaRPr lang="es-MX" sz="2400" dirty="0" smtClean="0"/>
          </a:p>
          <a:p>
            <a:pPr marL="0" indent="0">
              <a:buNone/>
            </a:pPr>
            <a:r>
              <a:rPr lang="es-MX" sz="2400" b="1" dirty="0" smtClean="0"/>
              <a:t>Objetivos tácticos</a:t>
            </a:r>
            <a:r>
              <a:rPr lang="es-MX" sz="2400" dirty="0" smtClean="0"/>
              <a:t>: Son los objetivos más numerosos y se establecen a todos los niveles funcionales de la empresa.</a:t>
            </a:r>
          </a:p>
          <a:p>
            <a:pPr marL="0" indent="0">
              <a:buNone/>
            </a:pPr>
            <a:endParaRPr lang="es-MX" sz="2400" dirty="0"/>
          </a:p>
          <a:p>
            <a:pPr marL="0" indent="0">
              <a:buNone/>
            </a:pPr>
            <a:r>
              <a:rPr lang="es-MX" sz="2400" b="1" dirty="0" smtClean="0"/>
              <a:t>Objetivos estratégicos</a:t>
            </a:r>
            <a:r>
              <a:rPr lang="es-MX" sz="2400" dirty="0" smtClean="0"/>
              <a:t>: Se establecen en los más altos niveles de la empresa y son parte de los planes de negocio de la empresa.</a:t>
            </a:r>
            <a:endParaRPr lang="es-MX" sz="2400" dirty="0"/>
          </a:p>
        </p:txBody>
      </p:sp>
    </p:spTree>
    <p:extLst>
      <p:ext uri="{BB962C8B-B14F-4D97-AF65-F5344CB8AC3E}">
        <p14:creationId xmlns:p14="http://schemas.microsoft.com/office/powerpoint/2010/main" val="1134814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183880" cy="936104"/>
          </a:xfrm>
        </p:spPr>
        <p:txBody>
          <a:bodyPr/>
          <a:lstStyle/>
          <a:p>
            <a:r>
              <a:rPr lang="es-MX" dirty="0"/>
              <a:t>Identificar a los clientes</a:t>
            </a:r>
          </a:p>
        </p:txBody>
      </p:sp>
      <p:sp>
        <p:nvSpPr>
          <p:cNvPr id="3" name="2 Marcador de contenido"/>
          <p:cNvSpPr>
            <a:spLocks noGrp="1"/>
          </p:cNvSpPr>
          <p:nvPr>
            <p:ph idx="1"/>
          </p:nvPr>
        </p:nvSpPr>
        <p:spPr>
          <a:xfrm>
            <a:off x="467544" y="1556792"/>
            <a:ext cx="8183880" cy="4896544"/>
          </a:xfrm>
        </p:spPr>
        <p:txBody>
          <a:bodyPr>
            <a:normAutofit/>
          </a:bodyPr>
          <a:lstStyle/>
          <a:p>
            <a:pPr marL="457200" indent="-457200">
              <a:buAutoNum type="arabicPeriod"/>
            </a:pPr>
            <a:r>
              <a:rPr lang="es-MX" sz="2400" b="1" dirty="0" smtClean="0"/>
              <a:t>Quiénes son los clientes</a:t>
            </a:r>
            <a:r>
              <a:rPr lang="es-MX" sz="2400" dirty="0" smtClean="0"/>
              <a:t>? Aquellos que son impactados por los productos y procesos de nuestra empresa.</a:t>
            </a:r>
          </a:p>
          <a:p>
            <a:pPr marL="457200" indent="-457200">
              <a:buAutoNum type="arabicPeriod"/>
            </a:pPr>
            <a:endParaRPr lang="es-MX" sz="2400" dirty="0"/>
          </a:p>
          <a:p>
            <a:pPr marL="457200" indent="-457200">
              <a:buAutoNum type="arabicPeriod"/>
            </a:pPr>
            <a:r>
              <a:rPr lang="es-MX" sz="2400" b="1" dirty="0" smtClean="0"/>
              <a:t>Clientes externos</a:t>
            </a:r>
            <a:r>
              <a:rPr lang="es-MX" sz="2400" dirty="0" smtClean="0"/>
              <a:t>. Personas u organizaciones que no forman parte de nuestra empresa pero que son impactados por nuestras actividades.</a:t>
            </a:r>
          </a:p>
          <a:p>
            <a:pPr marL="457200" indent="-457200">
              <a:buAutoNum type="arabicPeriod"/>
            </a:pPr>
            <a:endParaRPr lang="es-MX" sz="2400" dirty="0"/>
          </a:p>
          <a:p>
            <a:pPr marL="457200" indent="-457200">
              <a:buAutoNum type="arabicPeriod"/>
            </a:pPr>
            <a:r>
              <a:rPr lang="es-MX" sz="2400" b="1" dirty="0" smtClean="0"/>
              <a:t>Clientes internos</a:t>
            </a:r>
            <a:r>
              <a:rPr lang="es-MX" sz="2400" dirty="0" smtClean="0"/>
              <a:t>. Forman parte de nuestra empresa y que son impactados por nuestras actividades.</a:t>
            </a:r>
            <a:endParaRPr lang="es-MX" sz="2400" dirty="0"/>
          </a:p>
        </p:txBody>
      </p:sp>
    </p:spTree>
    <p:extLst>
      <p:ext uri="{BB962C8B-B14F-4D97-AF65-F5344CB8AC3E}">
        <p14:creationId xmlns:p14="http://schemas.microsoft.com/office/powerpoint/2010/main" val="11348140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2062</TotalTime>
  <Words>1204</Words>
  <Application>Microsoft Office PowerPoint</Application>
  <PresentationFormat>Presentación en pantalla (4:3)</PresentationFormat>
  <Paragraphs>131</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Aspecto</vt:lpstr>
      <vt:lpstr>CONCEPTOS BÁSICOS  DE CALIDAD</vt:lpstr>
      <vt:lpstr>CALIDAD</vt:lpstr>
      <vt:lpstr>CALIDAD</vt:lpstr>
      <vt:lpstr> </vt:lpstr>
      <vt:lpstr>Gestión de la Calidad</vt:lpstr>
      <vt:lpstr>Presentación de PowerPoint</vt:lpstr>
      <vt:lpstr>Planificación de la Calidad (Juran)</vt:lpstr>
      <vt:lpstr>Establecer los objetivos de calidad</vt:lpstr>
      <vt:lpstr>Identificar a los clientes</vt:lpstr>
      <vt:lpstr>Determinar las necesidades  de los clientes</vt:lpstr>
      <vt:lpstr>Como medir la calidad</vt:lpstr>
      <vt:lpstr>Como medir la calidad</vt:lpstr>
      <vt:lpstr>Desarrollar las características  del producto</vt:lpstr>
      <vt:lpstr>Desarrollar las características  del producto</vt:lpstr>
      <vt:lpstr>Desarrollar las características  del proceso</vt:lpstr>
      <vt:lpstr>Desarrollar los controles  del proceso</vt:lpstr>
      <vt:lpstr>Etapas del control del proceso</vt:lpstr>
      <vt:lpstr>Control de la calidad</vt:lpstr>
      <vt:lpstr>Control de la calidad</vt:lpstr>
    </vt:vector>
  </TitlesOfParts>
  <Company>Universidad de Sonora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CONCEPTOS BÁSICOS  DE CALIDAD</dc:title>
  <dc:creator>Jose Lozano Taylor</dc:creator>
  <cp:lastModifiedBy>Usuario Unison</cp:lastModifiedBy>
  <cp:revision>49</cp:revision>
  <dcterms:created xsi:type="dcterms:W3CDTF">2006-08-15T14:02:01Z</dcterms:created>
  <dcterms:modified xsi:type="dcterms:W3CDTF">2015-01-13T15:44:12Z</dcterms:modified>
</cp:coreProperties>
</file>