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29" name="Oval 27"/>
            <p:cNvSpPr>
              <a:spLocks noChangeArrowheads="1"/>
            </p:cNvSpPr>
            <p:nvPr/>
          </p:nvSpPr>
          <p:spPr bwMode="ltGray">
            <a:xfrm>
              <a:off x="2444" y="3838"/>
              <a:ext cx="1380" cy="389"/>
            </a:xfrm>
            <a:prstGeom prst="ellipse">
              <a:avLst/>
            </a:prstGeom>
            <a:gradFill rotWithShape="0">
              <a:gsLst>
                <a:gs pos="0">
                  <a:srgbClr val="82582E"/>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rgbClr val="82582E"/>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34" name="Rectangle 32"/>
            <p:cNvSpPr>
              <a:spLocks noChangeArrowheads="1"/>
            </p:cNvSpPr>
            <p:nvPr/>
          </p:nvSpPr>
          <p:spPr bwMode="ltGray">
            <a:xfrm>
              <a:off x="4238" y="1773"/>
              <a:ext cx="173" cy="2539"/>
            </a:xfrm>
            <a:prstGeom prst="rect">
              <a:avLst/>
            </a:prstGeom>
            <a:gradFill rotWithShape="0">
              <a:gsLst>
                <a:gs pos="0">
                  <a:srgbClr val="82582E"/>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s-MX" noProof="0" smtClean="0"/>
              <a:t>Haga clic para modificar el estilo de subtítulo del patrón</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s-MX" noProof="0" smtClean="0"/>
              <a:t>Haga clic para cambiar el estilo de título	</a:t>
            </a:r>
          </a:p>
        </p:txBody>
      </p:sp>
      <p:sp>
        <p:nvSpPr>
          <p:cNvPr id="39" name="Rectangle 37"/>
          <p:cNvSpPr>
            <a:spLocks noGrp="1" noChangeArrowheads="1"/>
          </p:cNvSpPr>
          <p:nvPr>
            <p:ph type="dt" sz="half" idx="10"/>
          </p:nvPr>
        </p:nvSpPr>
        <p:spPr/>
        <p:txBody>
          <a:bodyPr/>
          <a:lstStyle>
            <a:lvl1pPr>
              <a:defRPr/>
            </a:lvl1pPr>
          </a:lstStyle>
          <a:p>
            <a:pPr>
              <a:defRPr/>
            </a:pPr>
            <a:endParaRPr lang="es-MX">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s-MX">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fld id="{752FE6E0-0CAB-4513-8F4D-78EDEC65ABA3}"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305292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fld id="{7938DB0F-290E-4643-98F8-9089A31D60C8}"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57791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fld id="{C9B7BF8C-D8EE-47BA-A3C7-14782BF7837E}"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190377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fld id="{F445A1D2-69FB-4849-BF3F-38DF153FA586}"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1939306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fld id="{358059AB-479B-4FB9-8994-EA4619F8828F}"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60876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fld id="{22B0C240-E2DA-4403-B54E-504F92A85FA9}"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46267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fld id="{1B793602-08AB-4062-AD75-CCC11486C888}"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223453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fld id="{A36C0ADF-5175-4B78-A402-8DB5DFE0AEF2}"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43812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fld id="{7F9BA441-0AA1-4B8A-8882-1630A8660B51}"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271716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fld id="{70D0A5C5-CE5C-4D06-88E6-639163168C20}"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232469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MX">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MX">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fld id="{ED596124-907C-4A45-8084-E7A04AE59A73}" type="slidenum">
              <a:rPr lang="es-MX" altLang="es-MX">
                <a:solidFill>
                  <a:srgbClr val="FFFFFF"/>
                </a:solidFill>
              </a:rPr>
              <a:pPr/>
              <a:t>‹Nº›</a:t>
            </a:fld>
            <a:endParaRPr lang="es-MX" altLang="es-MX">
              <a:solidFill>
                <a:srgbClr val="FFFFFF"/>
              </a:solidFill>
            </a:endParaRPr>
          </a:p>
        </p:txBody>
      </p:sp>
    </p:spTree>
    <p:extLst>
      <p:ext uri="{BB962C8B-B14F-4D97-AF65-F5344CB8AC3E}">
        <p14:creationId xmlns:p14="http://schemas.microsoft.com/office/powerpoint/2010/main" val="157335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1032" name="Rectangle 3"/>
            <p:cNvSpPr>
              <a:spLocks noChangeArrowheads="1"/>
            </p:cNvSpPr>
            <p:nvPr userDrawn="1"/>
          </p:nvSpPr>
          <p:spPr bwMode="ltGray">
            <a:xfrm>
              <a:off x="4230" y="1365"/>
              <a:ext cx="197" cy="102"/>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33" name="Oval 4"/>
            <p:cNvSpPr>
              <a:spLocks noChangeArrowheads="1"/>
            </p:cNvSpPr>
            <p:nvPr userDrawn="1"/>
          </p:nvSpPr>
          <p:spPr bwMode="ltGray">
            <a:xfrm>
              <a:off x="4299" y="1185"/>
              <a:ext cx="47" cy="47"/>
            </a:xfrm>
            <a:prstGeom prst="ellipse">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34" name="Rectangle 5"/>
            <p:cNvSpPr>
              <a:spLocks noChangeArrowheads="1"/>
            </p:cNvSpPr>
            <p:nvPr userDrawn="1"/>
          </p:nvSpPr>
          <p:spPr bwMode="ltGray">
            <a:xfrm rot="995337">
              <a:off x="5205" y="1495"/>
              <a:ext cx="6" cy="2073"/>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41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036" name="Rectangle 7"/>
            <p:cNvSpPr>
              <a:spLocks noChangeArrowheads="1"/>
            </p:cNvSpPr>
            <p:nvPr userDrawn="1"/>
          </p:nvSpPr>
          <p:spPr bwMode="ltGray">
            <a:xfrm rot="91736">
              <a:off x="5487" y="1535"/>
              <a:ext cx="6" cy="1998"/>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37" name="Rectangle 8"/>
            <p:cNvSpPr>
              <a:spLocks noChangeArrowheads="1"/>
            </p:cNvSpPr>
            <p:nvPr userDrawn="1"/>
          </p:nvSpPr>
          <p:spPr bwMode="ltGray">
            <a:xfrm rot="-926223">
              <a:off x="5640" y="1521"/>
              <a:ext cx="6" cy="881"/>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38" name="Rectangle 9"/>
            <p:cNvSpPr>
              <a:spLocks noChangeArrowheads="1"/>
            </p:cNvSpPr>
            <p:nvPr userDrawn="1"/>
          </p:nvSpPr>
          <p:spPr bwMode="ltGray">
            <a:xfrm rot="-1140313">
              <a:off x="3444" y="1816"/>
              <a:ext cx="6" cy="2033"/>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39" name="Rectangle 10"/>
            <p:cNvSpPr>
              <a:spLocks noChangeArrowheads="1"/>
            </p:cNvSpPr>
            <p:nvPr userDrawn="1"/>
          </p:nvSpPr>
          <p:spPr bwMode="ltGray">
            <a:xfrm rot="1114412">
              <a:off x="2757" y="1821"/>
              <a:ext cx="6" cy="2119"/>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40" name="Rectangle 11"/>
            <p:cNvSpPr>
              <a:spLocks noChangeArrowheads="1"/>
            </p:cNvSpPr>
            <p:nvPr userDrawn="1"/>
          </p:nvSpPr>
          <p:spPr bwMode="ltGray">
            <a:xfrm rot="254676">
              <a:off x="3035" y="1870"/>
              <a:ext cx="6" cy="1906"/>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41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056" name="Oval 27"/>
            <p:cNvSpPr>
              <a:spLocks noChangeArrowheads="1"/>
            </p:cNvSpPr>
            <p:nvPr userDrawn="1"/>
          </p:nvSpPr>
          <p:spPr bwMode="ltGray">
            <a:xfrm>
              <a:off x="2444" y="3838"/>
              <a:ext cx="1380" cy="389"/>
            </a:xfrm>
            <a:prstGeom prst="ellipse">
              <a:avLst/>
            </a:prstGeom>
            <a:gradFill rotWithShape="0">
              <a:gsLst>
                <a:gs pos="0">
                  <a:srgbClr val="82582E"/>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57" name="Oval 28"/>
            <p:cNvSpPr>
              <a:spLocks noChangeArrowheads="1"/>
            </p:cNvSpPr>
            <p:nvPr userDrawn="1"/>
          </p:nvSpPr>
          <p:spPr bwMode="ltGray">
            <a:xfrm>
              <a:off x="2394" y="3834"/>
              <a:ext cx="1502" cy="288"/>
            </a:xfrm>
            <a:prstGeom prst="ellipse">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58" name="Oval 29"/>
            <p:cNvSpPr>
              <a:spLocks noChangeArrowheads="1"/>
            </p:cNvSpPr>
            <p:nvPr userDrawn="1"/>
          </p:nvSpPr>
          <p:spPr bwMode="ltGray">
            <a:xfrm>
              <a:off x="2441" y="3860"/>
              <a:ext cx="1425" cy="220"/>
            </a:xfrm>
            <a:prstGeom prst="ellipse">
              <a:avLst/>
            </a:prstGeom>
            <a:gradFill rotWithShape="0">
              <a:gsLst>
                <a:gs pos="0">
                  <a:schemeClr val="bg2"/>
                </a:gs>
                <a:gs pos="100000">
                  <a:srgbClr val="82582E"/>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41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1061" name="Rectangle 32"/>
            <p:cNvSpPr>
              <a:spLocks noChangeArrowheads="1"/>
            </p:cNvSpPr>
            <p:nvPr userDrawn="1"/>
          </p:nvSpPr>
          <p:spPr bwMode="ltGray">
            <a:xfrm>
              <a:off x="4238" y="1773"/>
              <a:ext cx="173" cy="2539"/>
            </a:xfrm>
            <a:prstGeom prst="rect">
              <a:avLst/>
            </a:prstGeom>
            <a:gradFill rotWithShape="0">
              <a:gsLst>
                <a:gs pos="0">
                  <a:srgbClr val="82582E"/>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62" name="Rectangle 33"/>
            <p:cNvSpPr>
              <a:spLocks noChangeArrowheads="1"/>
            </p:cNvSpPr>
            <p:nvPr userDrawn="1"/>
          </p:nvSpPr>
          <p:spPr bwMode="ltGray">
            <a:xfrm>
              <a:off x="4288" y="1545"/>
              <a:ext cx="76" cy="240"/>
            </a:xfrm>
            <a:prstGeom prst="rect">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1063"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rgbClr val="82582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fontAlgn="base" hangingPunct="1">
                <a:spcBef>
                  <a:spcPct val="0"/>
                </a:spcBef>
                <a:spcAft>
                  <a:spcPct val="0"/>
                </a:spcAft>
                <a:defRPr/>
              </a:pPr>
              <a:endParaRPr lang="es-MX" altLang="es-MX" smtClean="0">
                <a:solidFill>
                  <a:srgbClr val="FFFFFF"/>
                </a:solidFill>
              </a:endParaRPr>
            </a:p>
          </p:txBody>
        </p:sp>
        <p:sp>
          <p:nvSpPr>
            <p:cNvPr id="41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sp>
          <p:nvSpPr>
            <p:cNvPr id="41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MX">
                <a:solidFill>
                  <a:srgbClr val="FFFFFF"/>
                </a:solidFill>
                <a:ea typeface="MS PGothic" pitchFamily="34" charset="-128"/>
              </a:endParaRPr>
            </a:p>
          </p:txBody>
        </p:sp>
      </p:grpSp>
      <p:sp>
        <p:nvSpPr>
          <p:cNvPr id="41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MX" altLang="es-MX" smtClean="0"/>
              <a:t>Haga clic para cambiar el estilo de título	</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MX" altLang="es-MX" smtClean="0"/>
              <a:t>Haga clic para modificar el estilo de texto del patrón</a:t>
            </a:r>
          </a:p>
          <a:p>
            <a:pPr lvl="1"/>
            <a:r>
              <a:rPr lang="es-MX" altLang="es-MX" smtClean="0"/>
              <a:t>Segundo nivel</a:t>
            </a:r>
          </a:p>
          <a:p>
            <a:pPr lvl="2"/>
            <a:r>
              <a:rPr lang="es-MX" altLang="es-MX" smtClean="0"/>
              <a:t>Tercer nivel</a:t>
            </a:r>
          </a:p>
          <a:p>
            <a:pPr lvl="3"/>
            <a:r>
              <a:rPr lang="es-MX" altLang="es-MX" smtClean="0"/>
              <a:t>Cuarto nivel</a:t>
            </a:r>
          </a:p>
          <a:p>
            <a:pPr lvl="4"/>
            <a:r>
              <a:rPr lang="es-MX" altLang="es-MX" smtClean="0"/>
              <a:t>Quinto nivel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defRPr>
            </a:lvl1pPr>
          </a:lstStyle>
          <a:p>
            <a:pPr fontAlgn="base">
              <a:spcBef>
                <a:spcPct val="0"/>
              </a:spcBef>
              <a:spcAft>
                <a:spcPct val="0"/>
              </a:spcAft>
              <a:defRPr/>
            </a:pPr>
            <a:endParaRPr lang="es-MX">
              <a:solidFill>
                <a:srgbClr val="FFFFFF"/>
              </a:solidFill>
            </a:endParaRPr>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Tahoma" pitchFamily="34" charset="0"/>
                <a:ea typeface="+mn-ea"/>
              </a:defRPr>
            </a:lvl1pPr>
          </a:lstStyle>
          <a:p>
            <a:pPr fontAlgn="base">
              <a:spcBef>
                <a:spcPct val="0"/>
              </a:spcBef>
              <a:spcAft>
                <a:spcPct val="0"/>
              </a:spcAft>
              <a:defRPr/>
            </a:pPr>
            <a:endParaRPr lang="es-MX">
              <a:solidFill>
                <a:srgbClr val="FFFFFF"/>
              </a:solidFill>
            </a:endParaRPr>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pPr>
            <a:fld id="{50406E2E-75F9-4F9A-B45B-FE6797BE3280}" type="slidenum">
              <a:rPr lang="es-MX" altLang="es-MX">
                <a:solidFill>
                  <a:srgbClr val="FFFFFF"/>
                </a:solidFill>
                <a:ea typeface="MS PGothic" pitchFamily="34" charset="-128"/>
              </a:rPr>
              <a:pPr fontAlgn="base">
                <a:spcBef>
                  <a:spcPct val="0"/>
                </a:spcBef>
                <a:spcAft>
                  <a:spcPct val="0"/>
                </a:spcAft>
              </a:pPr>
              <a:t>‹Nº›</a:t>
            </a:fld>
            <a:endParaRPr lang="es-MX" altLang="es-MX">
              <a:solidFill>
                <a:srgbClr val="FFFFFF"/>
              </a:solidFill>
              <a:ea typeface="MS PGothic" pitchFamily="34" charset="-128"/>
            </a:endParaRPr>
          </a:p>
        </p:txBody>
      </p:sp>
    </p:spTree>
    <p:extLst>
      <p:ext uri="{BB962C8B-B14F-4D97-AF65-F5344CB8AC3E}">
        <p14:creationId xmlns:p14="http://schemas.microsoft.com/office/powerpoint/2010/main" val="389970270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918939"/>
          </a:xfrm>
        </p:spPr>
        <p:txBody>
          <a:bodyPr/>
          <a:lstStyle/>
          <a:p>
            <a:r>
              <a:rPr lang="es-MX" dirty="0" smtClean="0"/>
              <a:t>Crear y Morir</a:t>
            </a:r>
            <a:endParaRPr lang="es-MX" dirty="0"/>
          </a:p>
        </p:txBody>
      </p:sp>
      <p:sp>
        <p:nvSpPr>
          <p:cNvPr id="3" name="2 Marcador de contenido"/>
          <p:cNvSpPr>
            <a:spLocks noGrp="1"/>
          </p:cNvSpPr>
          <p:nvPr>
            <p:ph idx="1"/>
          </p:nvPr>
        </p:nvSpPr>
        <p:spPr/>
        <p:txBody>
          <a:bodyPr/>
          <a:lstStyle/>
          <a:p>
            <a:r>
              <a:rPr lang="es-MX" sz="2400" dirty="0" err="1">
                <a:effectLst/>
              </a:rPr>
              <a:t>Pag</a:t>
            </a:r>
            <a:r>
              <a:rPr lang="es-MX" sz="2400" dirty="0">
                <a:effectLst/>
              </a:rPr>
              <a:t>. 46 </a:t>
            </a:r>
          </a:p>
          <a:p>
            <a:r>
              <a:rPr lang="es-MX" sz="2400" dirty="0">
                <a:effectLst/>
              </a:rPr>
              <a:t>Las nuevas tecnologías educativas permitirán que cada uno de nosotros estudie a su propio ritmo, de la manera en que más nos guste. Y lo que antes llamábamos “ir a la clase</a:t>
            </a:r>
            <a:r>
              <a:rPr lang="es-MX" sz="2400" dirty="0" smtClean="0">
                <a:effectLst/>
              </a:rPr>
              <a:t>” para </a:t>
            </a:r>
            <a:r>
              <a:rPr lang="es-MX" sz="2400" dirty="0">
                <a:effectLst/>
              </a:rPr>
              <a:t>escuchar una disertación del maestro se convertirá en una sesión de tareas supervisadas en la que el maestro ayudará a los estudiantes a resolver los problemas que no hayan podido resolver en su casa.</a:t>
            </a:r>
          </a:p>
        </p:txBody>
      </p:sp>
    </p:spTree>
    <p:extLst>
      <p:ext uri="{BB962C8B-B14F-4D97-AF65-F5344CB8AC3E}">
        <p14:creationId xmlns:p14="http://schemas.microsoft.com/office/powerpoint/2010/main" val="232774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918939"/>
          </a:xfrm>
        </p:spPr>
        <p:txBody>
          <a:bodyPr/>
          <a:lstStyle/>
          <a:p>
            <a:r>
              <a:rPr lang="es-MX" dirty="0" smtClean="0"/>
              <a:t>Crear y Morir</a:t>
            </a:r>
            <a:endParaRPr lang="es-MX" dirty="0"/>
          </a:p>
        </p:txBody>
      </p:sp>
      <p:sp>
        <p:nvSpPr>
          <p:cNvPr id="3" name="2 Marcador de contenido"/>
          <p:cNvSpPr>
            <a:spLocks noGrp="1"/>
          </p:cNvSpPr>
          <p:nvPr>
            <p:ph idx="1"/>
          </p:nvPr>
        </p:nvSpPr>
        <p:spPr/>
        <p:txBody>
          <a:bodyPr/>
          <a:lstStyle/>
          <a:p>
            <a:r>
              <a:rPr lang="es-MX" sz="2000" dirty="0" smtClean="0">
                <a:effectLst/>
              </a:rPr>
              <a:t>.</a:t>
            </a:r>
            <a:r>
              <a:rPr lang="es-MX" sz="2000" dirty="0">
                <a:effectLst/>
              </a:rPr>
              <a:t> </a:t>
            </a:r>
            <a:r>
              <a:rPr lang="es-MX" sz="2000" dirty="0" err="1">
                <a:effectLst/>
              </a:rPr>
              <a:t>Pag</a:t>
            </a:r>
            <a:r>
              <a:rPr lang="es-MX" sz="2000" dirty="0">
                <a:effectLst/>
              </a:rPr>
              <a:t>. 59</a:t>
            </a:r>
          </a:p>
          <a:p>
            <a:r>
              <a:rPr lang="es-MX" sz="2000" dirty="0">
                <a:effectLst/>
              </a:rPr>
              <a:t>El factor clave, del que se habla mucho menos, y sin el cual es difícil producir sociedades innovadoras, es una cultura de tolerancia social con el fracaso individual. La famosa definición que dio el primer ministro británico Sir Winston Churchill de que “el éxito es el resultado de ir en fracaso en fracaso, sin perder el entusiasmo” es una de las principales características comunes de las sociedades innovadoras</a:t>
            </a:r>
            <a:r>
              <a:rPr lang="es-MX" sz="2000" dirty="0" smtClean="0">
                <a:effectLst/>
              </a:rPr>
              <a:t>.</a:t>
            </a:r>
          </a:p>
          <a:p>
            <a:pPr marL="0" indent="0">
              <a:buNone/>
            </a:pPr>
            <a:endParaRPr lang="es-MX" sz="2000" dirty="0">
              <a:effectLst/>
            </a:endParaRPr>
          </a:p>
          <a:p>
            <a:r>
              <a:rPr lang="es-MX" sz="2000" dirty="0">
                <a:effectLst/>
              </a:rPr>
              <a:t>En </a:t>
            </a:r>
            <a:r>
              <a:rPr lang="es-MX" sz="2000" dirty="0" err="1">
                <a:effectLst/>
              </a:rPr>
              <a:t>Silicon</a:t>
            </a:r>
            <a:r>
              <a:rPr lang="es-MX" sz="2000" dirty="0">
                <a:effectLst/>
              </a:rPr>
              <a:t> Valley es la naturalidad con que la gente habla de sus fracasos. Hablan de sus fracasos con orgullo. Thomas Alva Edison, quien invento el foco eléctrico y patentó más de 1093 productos realizo más de 1000 intentos para inventar una lamparita eléctrica.</a:t>
            </a:r>
          </a:p>
        </p:txBody>
      </p:sp>
    </p:spTree>
    <p:extLst>
      <p:ext uri="{BB962C8B-B14F-4D97-AF65-F5344CB8AC3E}">
        <p14:creationId xmlns:p14="http://schemas.microsoft.com/office/powerpoint/2010/main" val="257022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918939"/>
          </a:xfrm>
        </p:spPr>
        <p:txBody>
          <a:bodyPr/>
          <a:lstStyle/>
          <a:p>
            <a:r>
              <a:rPr lang="es-MX" dirty="0" smtClean="0"/>
              <a:t>Crear y Morir</a:t>
            </a:r>
            <a:endParaRPr lang="es-MX" dirty="0"/>
          </a:p>
        </p:txBody>
      </p:sp>
      <p:sp>
        <p:nvSpPr>
          <p:cNvPr id="3" name="2 Marcador de contenido"/>
          <p:cNvSpPr>
            <a:spLocks noGrp="1"/>
          </p:cNvSpPr>
          <p:nvPr>
            <p:ph idx="1"/>
          </p:nvPr>
        </p:nvSpPr>
        <p:spPr/>
        <p:txBody>
          <a:bodyPr/>
          <a:lstStyle/>
          <a:p>
            <a:r>
              <a:rPr lang="es-MX" sz="2400" dirty="0" err="1">
                <a:effectLst/>
              </a:rPr>
              <a:t>Pag</a:t>
            </a:r>
            <a:r>
              <a:rPr lang="es-MX" sz="2400" dirty="0">
                <a:effectLst/>
              </a:rPr>
              <a:t>. 67</a:t>
            </a:r>
          </a:p>
          <a:p>
            <a:r>
              <a:rPr lang="es-MX" sz="2400" dirty="0">
                <a:effectLst/>
              </a:rPr>
              <a:t>La innovación es un proceso colaborativo y menos, el producto de un acto de genialidad individual. La idea del genio solitario es un mito.</a:t>
            </a:r>
          </a:p>
        </p:txBody>
      </p:sp>
    </p:spTree>
    <p:extLst>
      <p:ext uri="{BB962C8B-B14F-4D97-AF65-F5344CB8AC3E}">
        <p14:creationId xmlns:p14="http://schemas.microsoft.com/office/powerpoint/2010/main" val="340875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918939"/>
          </a:xfrm>
        </p:spPr>
        <p:txBody>
          <a:bodyPr/>
          <a:lstStyle/>
          <a:p>
            <a:r>
              <a:rPr lang="es-MX" dirty="0" smtClean="0"/>
              <a:t>Crear y Morir</a:t>
            </a:r>
            <a:endParaRPr lang="es-MX" dirty="0"/>
          </a:p>
        </p:txBody>
      </p:sp>
      <p:sp>
        <p:nvSpPr>
          <p:cNvPr id="3" name="2 Marcador de contenido"/>
          <p:cNvSpPr>
            <a:spLocks noGrp="1"/>
          </p:cNvSpPr>
          <p:nvPr>
            <p:ph idx="1"/>
          </p:nvPr>
        </p:nvSpPr>
        <p:spPr/>
        <p:txBody>
          <a:bodyPr/>
          <a:lstStyle/>
          <a:p>
            <a:r>
              <a:rPr lang="es-MX" sz="2000" dirty="0" err="1">
                <a:effectLst/>
              </a:rPr>
              <a:t>Pag</a:t>
            </a:r>
            <a:r>
              <a:rPr lang="es-MX" sz="2000" dirty="0">
                <a:effectLst/>
              </a:rPr>
              <a:t>. 94</a:t>
            </a:r>
          </a:p>
          <a:p>
            <a:r>
              <a:rPr lang="es-MX" sz="2000" dirty="0">
                <a:effectLst/>
              </a:rPr>
              <a:t>Jordi Muñoz, joven mexicano de 26 años, CEO desde hace tres años de una de las principales empresas de drones comerciales de Estados </a:t>
            </a:r>
            <a:r>
              <a:rPr lang="es-MX" sz="2000" dirty="0" smtClean="0">
                <a:effectLst/>
              </a:rPr>
              <a:t>Unidos, </a:t>
            </a:r>
            <a:r>
              <a:rPr lang="es-MX" sz="2000" dirty="0">
                <a:effectLst/>
              </a:rPr>
              <a:t>con ventas proyectadas para el 2015 de 60 millones de dólares. </a:t>
            </a:r>
            <a:r>
              <a:rPr lang="es-MX" sz="2000" dirty="0">
                <a:solidFill>
                  <a:schemeClr val="accent6">
                    <a:lumMod val="60000"/>
                    <a:lumOff val="40000"/>
                  </a:schemeClr>
                </a:solidFill>
                <a:effectLst/>
              </a:rPr>
              <a:t>Si le hubieran dicho a los 19 años lo que </a:t>
            </a:r>
            <a:r>
              <a:rPr lang="es-MX" sz="2000" dirty="0" smtClean="0">
                <a:solidFill>
                  <a:schemeClr val="accent6">
                    <a:lumMod val="60000"/>
                    <a:lumOff val="40000"/>
                  </a:schemeClr>
                </a:solidFill>
                <a:effectLst/>
              </a:rPr>
              <a:t>sería, </a:t>
            </a:r>
            <a:r>
              <a:rPr lang="es-MX" sz="2000" dirty="0">
                <a:solidFill>
                  <a:schemeClr val="accent6">
                    <a:lumMod val="60000"/>
                    <a:lumOff val="40000"/>
                  </a:schemeClr>
                </a:solidFill>
                <a:effectLst/>
              </a:rPr>
              <a:t>se hubiera muerto de la risa</a:t>
            </a:r>
            <a:r>
              <a:rPr lang="es-MX" sz="2000" dirty="0">
                <a:effectLst/>
              </a:rPr>
              <a:t>.</a:t>
            </a:r>
          </a:p>
          <a:p>
            <a:r>
              <a:rPr lang="es-MX" sz="2000" dirty="0">
                <a:effectLst/>
              </a:rPr>
              <a:t>Lejos de ser un buen alumno, Muñoz fue un estudiante mediocre. De niño le diagnosticaron trastorno de déficit de atención con hiperactividad. Era el chamaco distraído y revoltoso al que las maestras no querían.</a:t>
            </a:r>
          </a:p>
          <a:p>
            <a:r>
              <a:rPr lang="es-MX" sz="2000" dirty="0">
                <a:effectLst/>
              </a:rPr>
              <a:t>Superó sus problemas de atención y se graduó de la preparatoria con buenas calificaciones. </a:t>
            </a:r>
          </a:p>
          <a:p>
            <a:endParaRPr lang="es-MX" sz="2400" dirty="0">
              <a:effectLst/>
            </a:endParaRPr>
          </a:p>
        </p:txBody>
      </p:sp>
    </p:spTree>
    <p:extLst>
      <p:ext uri="{BB962C8B-B14F-4D97-AF65-F5344CB8AC3E}">
        <p14:creationId xmlns:p14="http://schemas.microsoft.com/office/powerpoint/2010/main" val="3408759383"/>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1355</TotalTime>
  <Words>359</Words>
  <Application>Microsoft Office PowerPoint</Application>
  <PresentationFormat>Presentación en pantalla (4:3)</PresentationFormat>
  <Paragraphs>16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Balance</vt:lpstr>
      <vt:lpstr>Crear y Morir</vt:lpstr>
      <vt:lpstr>Crear y Morir</vt:lpstr>
      <vt:lpstr>Crear y Morir</vt:lpstr>
      <vt:lpstr>Crear y Morir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Crear y Morir</dc:title>
  <dc:creator>Dr Lozano</dc:creator>
  <cp:lastModifiedBy>Dr Lozano</cp:lastModifiedBy>
  <cp:revision>2</cp:revision>
  <dcterms:created xsi:type="dcterms:W3CDTF">2015-08-06T17:50:45Z</dcterms:created>
  <dcterms:modified xsi:type="dcterms:W3CDTF">2015-08-07T16:26:25Z</dcterms:modified>
</cp:coreProperties>
</file>